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1" r:id="rId6"/>
    <p:sldId id="259" r:id="rId7"/>
    <p:sldId id="270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4F9724-4B8B-48CC-A399-17B13BC828CB}" v="7" dt="2023-09-10T18:02:13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A74D-B405-4E04-47F1-08E2D7F93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F9C3E-B8B9-233C-7DED-35983501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5A45-51ED-61AC-341D-AE80B3AC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968F-934D-601F-3D2B-D7247AA1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91BE0-3F7C-C529-2267-1B9F2391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6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1EEF-1143-2D26-4837-5E9A9918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0B56AC-3EAD-6543-7AC6-F8BA22B0F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8944F-B00F-CD00-7EC6-A65A630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F435-A681-6B54-E642-14C569C3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09516-B23F-A4D5-5F0B-3EF0D051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2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784A3-AFC6-8B49-98F9-6580D3309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FB7C5-6967-9D17-6493-C8FE258EB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4BA4C-225B-0366-1102-EBBEA2DC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565F4-BAB2-9AED-6C40-C8FD4CB1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F3286-753A-0BD0-DA35-3EF7CA50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87B5E-D5C2-5F93-B172-143F4848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2622E-B3BF-7E36-FB28-F29846C37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BE989-4763-9FCE-04B9-4F1E100C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A68EE-0407-1A3F-7874-24A3F1BC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78D1-D02F-FB4C-2B6A-BE954BF8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5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4899-80DE-E1B8-7478-4A382AEA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A9150-5EA7-6FE7-65B7-2B77AFBE4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B1F50-D976-AF60-01E8-CF0E02EC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19DAD-BFEE-F2CE-CA52-25080904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0CE6-672D-65AB-4D0B-AE2EB93D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F759-66D2-6AFE-AB75-F2E38633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616A8-C88F-203F-F85F-BEADEA37B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23D78-4B5C-7944-7128-E7A4F5E4D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35E0B-7130-6C5D-8CCB-A5DBCEA3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6025C-98F6-A47B-9001-5F943EE8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8E568-C999-D1F2-A073-6A9B0CF0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5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C33F-3302-DB2B-7EB4-7B09B15B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14550-5FBD-CB4A-DD98-0D1756EF1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2A6C7-94F2-6E39-FDDB-DF025C404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EBDBA-50C8-FF2B-1BF1-CB5A55E15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C54293-E13E-F589-1B61-4FB544365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98DF-EFC2-C094-ED02-809FA31C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251967-4B78-916C-EAC4-AA080C44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A19E5-E23F-6FB5-5AE2-5028A957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7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11C4-24E6-3503-4112-EC4014B3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612CD-CCCC-0B9C-15FF-70760A3A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75985-00C5-1D0C-C718-B11E1CA1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28B81-0BE9-3992-E806-5ECF6FCF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F9E06-AD06-BEAF-7654-68C0975C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33A13-78E9-33C7-04A2-601A8192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EFAEC-E92D-EB6D-673C-BE09AF61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5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C8CB-7197-B0AC-C56D-03044BF5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91341-0CA1-0203-A72D-54B3F8FCA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38E35-6DF0-1379-288A-4AC69C03F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94B7A-AFAE-967C-4018-1F5A1F1F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4659B-A1D3-6BFE-BF89-8D549AAB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6E470-7547-B21A-CA57-D0186014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0B8C-76EF-9B2E-4A2E-128A517A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A4B14-D42F-84EF-824F-83874F38A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0140C-485C-B75C-C702-BDECE804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9F5BE-A9E6-E213-14D8-4FEB81E4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DBB7A-D2FA-D44C-8089-673B17AD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A3B3E-55B2-03DA-7483-EE1F5DCC1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0939C-8D51-698D-E6B4-AD25B873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A8-4487-ACC7-B61E-395495C19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E1E2-D4CA-A28A-80F1-DFFED2FA5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61A9-18DF-4CD8-B290-7D64AEB9F3C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1181F-FDF1-FB75-A2F5-864D1894F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F6CE-1A10-8E6E-24A4-0C3E6D0AF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401B9-1B4A-44BF-8243-F13A6654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79E913-0960-17C3-97C2-359875CFE535}"/>
              </a:ext>
            </a:extLst>
          </p:cNvPr>
          <p:cNvGrpSpPr/>
          <p:nvPr/>
        </p:nvGrpSpPr>
        <p:grpSpPr>
          <a:xfrm>
            <a:off x="2862249" y="427632"/>
            <a:ext cx="6467500" cy="1569982"/>
            <a:chOff x="1569887" y="447177"/>
            <a:chExt cx="6467500" cy="15699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0EC606-89A1-9FF4-4731-EA1AB57E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9887" y="447177"/>
              <a:ext cx="2875221" cy="155043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E4D40B-5914-D368-5598-6DF242A1B112}"/>
                </a:ext>
              </a:extLst>
            </p:cNvPr>
            <p:cNvSpPr txBox="1"/>
            <p:nvPr/>
          </p:nvSpPr>
          <p:spPr>
            <a:xfrm>
              <a:off x="4023026" y="447177"/>
              <a:ext cx="4014361" cy="156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2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WISE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1DB6E8-3EC7-6924-E6D6-2252772CD5AB}"/>
              </a:ext>
            </a:extLst>
          </p:cNvPr>
          <p:cNvSpPr txBox="1"/>
          <p:nvPr/>
        </p:nvSpPr>
        <p:spPr>
          <a:xfrm>
            <a:off x="1217801" y="2217445"/>
            <a:ext cx="97563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algn="ctr"/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Worcester Institute for Senior Education</a:t>
            </a:r>
          </a:p>
          <a:p>
            <a:pPr algn="ctr"/>
            <a:endParaRPr lang="en-US" sz="16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74F32E-D148-D38E-56E9-7BB5AFAE491C}"/>
              </a:ext>
            </a:extLst>
          </p:cNvPr>
          <p:cNvGrpSpPr/>
          <p:nvPr/>
        </p:nvGrpSpPr>
        <p:grpSpPr>
          <a:xfrm>
            <a:off x="3886199" y="5180645"/>
            <a:ext cx="4419600" cy="1170194"/>
            <a:chOff x="3886199" y="4967559"/>
            <a:chExt cx="4419600" cy="117019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44387D-89EA-3778-D925-0C9BA8E47548}"/>
                </a:ext>
              </a:extLst>
            </p:cNvPr>
            <p:cNvSpPr txBox="1"/>
            <p:nvPr/>
          </p:nvSpPr>
          <p:spPr>
            <a:xfrm>
              <a:off x="4059379" y="4967559"/>
              <a:ext cx="4073241" cy="58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2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assumptionwise.org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2BF769-8B74-3001-D6E8-5CB8BE331F79}"/>
                </a:ext>
              </a:extLst>
            </p:cNvPr>
            <p:cNvSpPr txBox="1"/>
            <p:nvPr/>
          </p:nvSpPr>
          <p:spPr>
            <a:xfrm>
              <a:off x="3886199" y="5552656"/>
              <a:ext cx="4419600" cy="58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2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wise@assumption.edu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78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1874027" y="500456"/>
            <a:ext cx="6445324" cy="985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WISE INSTUCTORS</a:t>
            </a:r>
          </a:p>
          <a:p>
            <a:endParaRPr lang="en-US" sz="1801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D9BA2-B599-A5B3-447A-8B875581B6B2}"/>
              </a:ext>
            </a:extLst>
          </p:cNvPr>
          <p:cNvSpPr txBox="1"/>
          <p:nvPr/>
        </p:nvSpPr>
        <p:spPr>
          <a:xfrm>
            <a:off x="1764097" y="1288133"/>
            <a:ext cx="983932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WISE has successfully grown a community of adult learners who enjoy teaching and learning.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Instructors come to WISE from every academic level: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EB220-AB3E-6FE7-1FEF-A3A957CD4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2931"/>
            <a:ext cx="4169569" cy="3127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E9D02-8C32-0A5E-A975-7E8CFCD6C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95"/>
          <a:stretch/>
        </p:blipFill>
        <p:spPr>
          <a:xfrm>
            <a:off x="7229475" y="3429000"/>
            <a:ext cx="4962525" cy="3161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D2C8F4-4759-702F-8FC1-7A551DEF8822}"/>
              </a:ext>
            </a:extLst>
          </p:cNvPr>
          <p:cNvSpPr txBox="1"/>
          <p:nvPr/>
        </p:nvSpPr>
        <p:spPr>
          <a:xfrm>
            <a:off x="4676776" y="3285095"/>
            <a:ext cx="224551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Doctorate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Master’s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Bachelor’s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Enthusiast</a:t>
            </a:r>
          </a:p>
        </p:txBody>
      </p:sp>
    </p:spTree>
    <p:extLst>
      <p:ext uri="{BB962C8B-B14F-4D97-AF65-F5344CB8AC3E}">
        <p14:creationId xmlns:p14="http://schemas.microsoft.com/office/powerpoint/2010/main" val="117304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1882416" y="370066"/>
            <a:ext cx="7395808" cy="985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Meet Some of Our Instructors</a:t>
            </a:r>
          </a:p>
          <a:p>
            <a:endParaRPr lang="en-US" sz="1801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D9BA2-B599-A5B3-447A-8B875581B6B2}"/>
              </a:ext>
            </a:extLst>
          </p:cNvPr>
          <p:cNvSpPr txBox="1"/>
          <p:nvPr/>
        </p:nvSpPr>
        <p:spPr>
          <a:xfrm>
            <a:off x="248853" y="1187149"/>
            <a:ext cx="11354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 all for the fun of learning! No tests, no quizzes, no grades, no pressure!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BD5647-94FF-C037-FAD0-83CF6A62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" t="35687" r="4010" b="2968"/>
          <a:stretch/>
        </p:blipFill>
        <p:spPr>
          <a:xfrm>
            <a:off x="8357782" y="4664181"/>
            <a:ext cx="3149206" cy="20241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6C463-A216-38E4-08F2-FE4481268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0" t="7167" r="4187"/>
          <a:stretch/>
        </p:blipFill>
        <p:spPr>
          <a:xfrm>
            <a:off x="248853" y="2285917"/>
            <a:ext cx="2245945" cy="2292832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F1CD8A-D78C-4EA2-9D2F-7BE8C10896E4}"/>
              </a:ext>
            </a:extLst>
          </p:cNvPr>
          <p:cNvSpPr txBox="1"/>
          <p:nvPr/>
        </p:nvSpPr>
        <p:spPr>
          <a:xfrm>
            <a:off x="3497107" y="4004590"/>
            <a:ext cx="4667189" cy="294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581025">
              <a:lnSpc>
                <a:spcPct val="101000"/>
              </a:lnSpc>
              <a:spcBef>
                <a:spcPts val="4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Martha Chiarchiaro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master’s degree in the history of art from Williams College. Teaches classes at the Worcester Art Museum, Worcester State University, and WISE.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en-US" sz="2000" b="1" i="1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Art Museums of New England</a:t>
            </a:r>
          </a:p>
          <a:p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i="1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Impressionism – A Chronological Exploration</a:t>
            </a:r>
            <a:endParaRPr lang="en-US" sz="2000" b="1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92FD9D-C610-0DF8-D2AE-4569B4A151BD}"/>
              </a:ext>
            </a:extLst>
          </p:cNvPr>
          <p:cNvSpPr txBox="1"/>
          <p:nvPr/>
        </p:nvSpPr>
        <p:spPr>
          <a:xfrm>
            <a:off x="75386" y="4664181"/>
            <a:ext cx="33252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Paul Mahon, </a:t>
            </a:r>
            <a:r>
              <a:rPr lang="en-US" sz="18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Professor Emeritus at Assumption University and a Worcester Art Museum docent and corporator. </a:t>
            </a:r>
          </a:p>
          <a:p>
            <a:pPr algn="just"/>
            <a:r>
              <a:rPr lang="en-US" sz="2000" b="1" i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Survey of WAM Collections</a:t>
            </a:r>
            <a:endParaRPr lang="en-US" sz="2000" b="1" i="1" u="sng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46A07-7820-9905-1EAA-379E29371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833" y="2040411"/>
            <a:ext cx="2388155" cy="2462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A85B16-1979-7DB9-5B23-E9C943F681FE}"/>
              </a:ext>
            </a:extLst>
          </p:cNvPr>
          <p:cNvSpPr txBox="1"/>
          <p:nvPr/>
        </p:nvSpPr>
        <p:spPr>
          <a:xfrm>
            <a:off x="3400673" y="1786892"/>
            <a:ext cx="559565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Joe Corn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, WISE President Emeritus, professional career as an engineer. Taught at Springfield Technical Community College, Penn State University, and technical instructor for Moore Products Co.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i="1" u="sng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Great Female Artists and their Music</a:t>
            </a:r>
            <a:endParaRPr lang="en-US" sz="2000" b="1" i="1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139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1874027" y="370066"/>
            <a:ext cx="7395808" cy="985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Meet Some of Our Instructors</a:t>
            </a:r>
          </a:p>
          <a:p>
            <a:endParaRPr lang="en-US" sz="1801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D9BA2-B599-A5B3-447A-8B875581B6B2}"/>
              </a:ext>
            </a:extLst>
          </p:cNvPr>
          <p:cNvSpPr txBox="1"/>
          <p:nvPr/>
        </p:nvSpPr>
        <p:spPr>
          <a:xfrm>
            <a:off x="248853" y="1187149"/>
            <a:ext cx="11649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Courses cover a broad range of subjects to meet the interests of our members.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B40E3-505A-C2EE-237D-8E35BA07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10" y="1843115"/>
            <a:ext cx="2838683" cy="1930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88B1A-C350-263B-D0ED-67B35D4E3DF4}"/>
              </a:ext>
            </a:extLst>
          </p:cNvPr>
          <p:cNvSpPr txBox="1"/>
          <p:nvPr/>
        </p:nvSpPr>
        <p:spPr>
          <a:xfrm>
            <a:off x="4261607" y="1766171"/>
            <a:ext cx="46183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Paul Buono, 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member of the music faculty at Worcester Polytechnic Institute, Clark University, and Assumption University where he is the director of the jazz ensemble. </a:t>
            </a:r>
          </a:p>
          <a:p>
            <a:pPr algn="just"/>
            <a:r>
              <a:rPr lang="en-US" sz="2000" b="1" i="1" u="sng" dirty="0">
                <a:solidFill>
                  <a:srgbClr val="000000"/>
                </a:solidFill>
                <a:cs typeface="Aharoni" panose="02010803020104030203" pitchFamily="2" charset="-79"/>
              </a:rPr>
              <a:t>Jazz History 1 </a:t>
            </a:r>
            <a:r>
              <a:rPr lang="en-US" sz="2000" dirty="0">
                <a:solidFill>
                  <a:srgbClr val="000000"/>
                </a:solidFill>
                <a:cs typeface="Aharoni" panose="02010803020104030203" pitchFamily="2" charset="-79"/>
              </a:rPr>
              <a:t>and</a:t>
            </a:r>
            <a:r>
              <a:rPr lang="en-US" sz="2000" b="1" i="1" u="sng" dirty="0">
                <a:solidFill>
                  <a:srgbClr val="000000"/>
                </a:solidFill>
                <a:cs typeface="Aharoni" panose="02010803020104030203" pitchFamily="2" charset="-79"/>
              </a:rPr>
              <a:t> Jazz History 2</a:t>
            </a:r>
            <a:endParaRPr lang="en-US" sz="2000" b="1" i="1" u="sng" dirty="0"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5AF70-0E1B-C1D0-A7DA-2BAFB25A8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8" b="1"/>
          <a:stretch/>
        </p:blipFill>
        <p:spPr>
          <a:xfrm>
            <a:off x="10012266" y="4087769"/>
            <a:ext cx="1782497" cy="2506204"/>
          </a:xfrm>
          <a:prstGeom prst="rect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B4C016-5814-BD2F-A568-E8A1C3032EF6}"/>
              </a:ext>
            </a:extLst>
          </p:cNvPr>
          <p:cNvSpPr txBox="1"/>
          <p:nvPr/>
        </p:nvSpPr>
        <p:spPr>
          <a:xfrm>
            <a:off x="5132778" y="4087769"/>
            <a:ext cx="4772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Ben Railton, 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Professor of English and American Studies at Fitchburg State University. Author of 7 books and c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ontributes to the bimonthly “Considering History” column in the </a:t>
            </a:r>
            <a:r>
              <a:rPr lang="en-US" sz="2000" i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Saturday Evening Post.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 American Short </a:t>
            </a:r>
            <a:r>
              <a:rPr lang="en-US" sz="2000" b="1" i="1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Stories </a:t>
            </a:r>
            <a:endParaRPr lang="en-US" sz="20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FD6A06-1BCB-27A9-4FDF-C6CF970B3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97" y="2134731"/>
            <a:ext cx="1875407" cy="1930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BB2D2-26F2-AD64-4836-B122DEED37E1}"/>
              </a:ext>
            </a:extLst>
          </p:cNvPr>
          <p:cNvSpPr txBox="1"/>
          <p:nvPr/>
        </p:nvSpPr>
        <p:spPr>
          <a:xfrm>
            <a:off x="46302" y="4087769"/>
            <a:ext cx="469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Marth Gach, 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Education Manager for Mass Audubon’s Central Region. Ecologist and evolutionary biologist. Draws connections </a:t>
            </a:r>
            <a:r>
              <a:rPr lang="en-US" sz="20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to strengthen the relationship humans have with the environment.</a:t>
            </a:r>
          </a:p>
          <a:p>
            <a:pPr algn="just"/>
            <a:r>
              <a:rPr lang="en-US" sz="2000" b="1" i="1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Walking Worcester’s Green Spaces</a:t>
            </a:r>
            <a:endParaRPr lang="en-US" sz="2000" b="1" i="1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515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1764097" y="479263"/>
            <a:ext cx="939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WISE Makes Its Way Around</a:t>
            </a:r>
            <a:endParaRPr lang="en-US" sz="1801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D9BA2-B599-A5B3-447A-8B875581B6B2}"/>
              </a:ext>
            </a:extLst>
          </p:cNvPr>
          <p:cNvSpPr txBox="1"/>
          <p:nvPr/>
        </p:nvSpPr>
        <p:spPr>
          <a:xfrm>
            <a:off x="92279" y="1188632"/>
            <a:ext cx="1209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Courses are conducted in venues in an around Worcester, 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9CA9E-D52E-4999-EFC9-046C2803E130}"/>
              </a:ext>
            </a:extLst>
          </p:cNvPr>
          <p:cNvSpPr txBox="1"/>
          <p:nvPr/>
        </p:nvSpPr>
        <p:spPr>
          <a:xfrm>
            <a:off x="2127079" y="1780782"/>
            <a:ext cx="7582250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Assumption University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Briarwood Retirement Community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Ecotarium Science Museum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Hanover Theater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Jewish Community Center</a:t>
            </a:r>
          </a:p>
          <a:p>
            <a:pPr algn="ctr">
              <a:lnSpc>
                <a:spcPct val="150000"/>
              </a:lnSpc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Mass Audubon's Broad Meadow Brook Conservation Center</a:t>
            </a:r>
          </a:p>
          <a:p>
            <a:pPr algn="ctr">
              <a:lnSpc>
                <a:spcPct val="150000"/>
              </a:lnSpc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New England Botanic Garden at Tower Hill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The Willows Retirement Community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Worcester Art Museum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Worcester Historical Museum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3E1A83-86C2-33B4-D6ED-0BC91488B706}"/>
              </a:ext>
            </a:extLst>
          </p:cNvPr>
          <p:cNvGrpSpPr/>
          <p:nvPr/>
        </p:nvGrpSpPr>
        <p:grpSpPr>
          <a:xfrm>
            <a:off x="132606" y="1780782"/>
            <a:ext cx="2699263" cy="2813417"/>
            <a:chOff x="634175" y="1780782"/>
            <a:chExt cx="2699263" cy="28134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D5B000-C3C6-D44A-5734-478CE88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03827" y="1780782"/>
              <a:ext cx="2129611" cy="2233134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8AE344-7516-7212-D9A4-7B6B9175A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175" y="3864169"/>
              <a:ext cx="1492904" cy="7300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28FCF4-A4AD-3C8B-0DD9-314AE373E02B}"/>
              </a:ext>
            </a:extLst>
          </p:cNvPr>
          <p:cNvGrpSpPr/>
          <p:nvPr/>
        </p:nvGrpSpPr>
        <p:grpSpPr>
          <a:xfrm>
            <a:off x="8609653" y="1780782"/>
            <a:ext cx="3468491" cy="2448402"/>
            <a:chOff x="8320404" y="1780782"/>
            <a:chExt cx="3468491" cy="24484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E449CC-84CD-85BF-59D1-2E439071C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0404" y="1780782"/>
              <a:ext cx="2777849" cy="2083387"/>
            </a:xfrm>
            <a:prstGeom prst="rect">
              <a:avLst/>
            </a:prstGeom>
            <a:effectLst>
              <a:outerShdw blurRad="50800" dist="1270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8CAA17-2C6E-44C7-F32A-0A7A29A9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</a:blip>
            <a:stretch>
              <a:fillRect/>
            </a:stretch>
          </p:blipFill>
          <p:spPr>
            <a:xfrm>
              <a:off x="10064921" y="3601083"/>
              <a:ext cx="1723974" cy="628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53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1764097" y="468093"/>
            <a:ext cx="939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Enjoy the Benefits of Membership</a:t>
            </a:r>
            <a:endParaRPr lang="en-US" sz="1801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1AEBE-54DC-D597-5DFC-898E0765DFD9}"/>
              </a:ext>
            </a:extLst>
          </p:cNvPr>
          <p:cNvGrpSpPr/>
          <p:nvPr/>
        </p:nvGrpSpPr>
        <p:grpSpPr>
          <a:xfrm>
            <a:off x="248853" y="1296346"/>
            <a:ext cx="7103821" cy="5458408"/>
            <a:chOff x="345233" y="1399593"/>
            <a:chExt cx="7103821" cy="54584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92B4B8-183E-3565-D3AC-9CB60D355B6B}"/>
                </a:ext>
              </a:extLst>
            </p:cNvPr>
            <p:cNvSpPr/>
            <p:nvPr/>
          </p:nvSpPr>
          <p:spPr>
            <a:xfrm>
              <a:off x="345233" y="1399593"/>
              <a:ext cx="7103821" cy="5458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37CA9A-C861-3299-3643-6953BF7F1CAD}"/>
                </a:ext>
              </a:extLst>
            </p:cNvPr>
            <p:cNvGrpSpPr/>
            <p:nvPr/>
          </p:nvGrpSpPr>
          <p:grpSpPr>
            <a:xfrm>
              <a:off x="494515" y="1502909"/>
              <a:ext cx="6821140" cy="5224461"/>
              <a:chOff x="2734066" y="1410419"/>
              <a:chExt cx="6057595" cy="463553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AE733D1-A954-8F81-D648-034608253BDD}"/>
                  </a:ext>
                </a:extLst>
              </p:cNvPr>
              <p:cNvGrpSpPr/>
              <p:nvPr/>
            </p:nvGrpSpPr>
            <p:grpSpPr>
              <a:xfrm>
                <a:off x="2734066" y="1410419"/>
                <a:ext cx="6057595" cy="4635532"/>
                <a:chOff x="6290746" y="2290194"/>
                <a:chExt cx="5915236" cy="4464412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A6F4A66-80EF-ECAA-F01B-D95E7C42C694}"/>
                    </a:ext>
                  </a:extLst>
                </p:cNvPr>
                <p:cNvGrpSpPr/>
                <p:nvPr/>
              </p:nvGrpSpPr>
              <p:grpSpPr>
                <a:xfrm>
                  <a:off x="9118288" y="2290194"/>
                  <a:ext cx="3087694" cy="4464412"/>
                  <a:chOff x="8724122" y="1763486"/>
                  <a:chExt cx="3294873" cy="4662287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F0017E55-7B63-CAF4-07C2-6CF59518A3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724122" y="1763486"/>
                    <a:ext cx="3294873" cy="1922009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0A36005D-9F46-544C-3CC6-06D061FA4E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7721"/>
                  <a:stretch/>
                </p:blipFill>
                <p:spPr>
                  <a:xfrm>
                    <a:off x="8724122" y="3758689"/>
                    <a:ext cx="3294873" cy="26670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4BC261EA-F966-203F-10D6-59ABB52EF05F}"/>
                    </a:ext>
                  </a:extLst>
                </p:cNvPr>
                <p:cNvGrpSpPr/>
                <p:nvPr/>
              </p:nvGrpSpPr>
              <p:grpSpPr>
                <a:xfrm>
                  <a:off x="6290746" y="2308067"/>
                  <a:ext cx="2700156" cy="4446539"/>
                  <a:chOff x="84989" y="1785092"/>
                  <a:chExt cx="3057392" cy="5034825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663D2EE8-593D-B3A8-3971-0D055B5A00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4989" y="4526873"/>
                    <a:ext cx="3057392" cy="2293044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AAD653A1-FF67-4436-60CB-AB61450B46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075" b="17075"/>
                  <a:stretch/>
                </p:blipFill>
                <p:spPr>
                  <a:xfrm>
                    <a:off x="104716" y="1785092"/>
                    <a:ext cx="3037665" cy="266708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B9C077-06FB-6356-76CC-EB4F821D76AB}"/>
                  </a:ext>
                </a:extLst>
              </p:cNvPr>
              <p:cNvSpPr txBox="1"/>
              <p:nvPr/>
            </p:nvSpPr>
            <p:spPr>
              <a:xfrm>
                <a:off x="5499205" y="3773942"/>
                <a:ext cx="1916435" cy="182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Spotlight Lectures</a:t>
                </a:r>
              </a:p>
              <a:p>
                <a:pPr algn="ctr"/>
                <a:endParaRPr lang="en-US" sz="16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1600" u="sng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Motown &amp; the Civil Rights Movement</a:t>
                </a:r>
              </a:p>
              <a:p>
                <a:endParaRPr lang="en-US" sz="16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r"/>
                <a:r>
                  <a:rPr lang="en-US" sz="16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-Tom Ingrassia</a:t>
                </a:r>
              </a:p>
              <a:p>
                <a:pPr algn="r"/>
                <a:r>
                  <a:rPr lang="en-US" sz="16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Creative Director,</a:t>
                </a:r>
              </a:p>
              <a:p>
                <a:pPr algn="r"/>
                <a:r>
                  <a:rPr lang="en-US" sz="16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 </a:t>
                </a:r>
                <a:r>
                  <a:rPr lang="en-US" sz="1600" i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The Supremes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34A849-725D-9031-11C6-B685EA1E2161}"/>
                  </a:ext>
                </a:extLst>
              </p:cNvPr>
              <p:cNvSpPr txBox="1"/>
              <p:nvPr/>
            </p:nvSpPr>
            <p:spPr>
              <a:xfrm>
                <a:off x="6875226" y="1699748"/>
                <a:ext cx="1916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Movie Club </a:t>
                </a:r>
                <a:endParaRPr lang="en-US" sz="2000" i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8AFEF46-D461-1F33-C110-08831DF074ED}"/>
                  </a:ext>
                </a:extLst>
              </p:cNvPr>
              <p:cNvSpPr txBox="1"/>
              <p:nvPr/>
            </p:nvSpPr>
            <p:spPr>
              <a:xfrm>
                <a:off x="3014245" y="5479354"/>
                <a:ext cx="1916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Special Events</a:t>
                </a:r>
                <a:endParaRPr lang="en-US" sz="2000" i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81DA1C2-DED5-666E-0130-9BAD1E6D1616}"/>
                  </a:ext>
                </a:extLst>
              </p:cNvPr>
              <p:cNvSpPr txBox="1"/>
              <p:nvPr/>
            </p:nvSpPr>
            <p:spPr>
              <a:xfrm>
                <a:off x="3014245" y="1705885"/>
                <a:ext cx="24151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Unlimited Classes Each Session</a:t>
                </a:r>
                <a:endParaRPr lang="en-US" sz="2000" i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9D29AC-B5CE-53A0-A082-4270EFB10222}"/>
              </a:ext>
            </a:extLst>
          </p:cNvPr>
          <p:cNvGrpSpPr/>
          <p:nvPr/>
        </p:nvGrpSpPr>
        <p:grpSpPr>
          <a:xfrm>
            <a:off x="8134005" y="1059884"/>
            <a:ext cx="3169375" cy="5342615"/>
            <a:chOff x="9270574" y="1428977"/>
            <a:chExt cx="2497404" cy="454733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9BB1168-5DB6-95E2-6CE2-FB24A55F3639}"/>
                </a:ext>
              </a:extLst>
            </p:cNvPr>
            <p:cNvGrpSpPr/>
            <p:nvPr/>
          </p:nvGrpSpPr>
          <p:grpSpPr>
            <a:xfrm>
              <a:off x="9270574" y="1428977"/>
              <a:ext cx="2497404" cy="4547334"/>
              <a:chOff x="9147388" y="2614353"/>
              <a:chExt cx="2135805" cy="405485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7859A4C-259D-880E-55CD-526704F81908}"/>
                  </a:ext>
                </a:extLst>
              </p:cNvPr>
              <p:cNvGrpSpPr/>
              <p:nvPr/>
            </p:nvGrpSpPr>
            <p:grpSpPr>
              <a:xfrm>
                <a:off x="9155285" y="4479721"/>
                <a:ext cx="2127908" cy="2189484"/>
                <a:chOff x="6217093" y="4456729"/>
                <a:chExt cx="2173121" cy="2273632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9BD9FC75-296F-EE69-4724-363B364B1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1347" t="2928" r="18587" b="2924"/>
                <a:stretch/>
              </p:blipFill>
              <p:spPr>
                <a:xfrm>
                  <a:off x="6217093" y="4788506"/>
                  <a:ext cx="1238893" cy="194185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CF6608C8-FBCF-A1DB-2596-C70D4A86B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5217" r="36300" b="11108"/>
                <a:stretch/>
              </p:blipFill>
              <p:spPr>
                <a:xfrm>
                  <a:off x="7217165" y="4456729"/>
                  <a:ext cx="1173049" cy="1922008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3730E30-DB18-3D1D-AFFA-29F6F85630EE}"/>
                  </a:ext>
                </a:extLst>
              </p:cNvPr>
              <p:cNvGrpSpPr/>
              <p:nvPr/>
            </p:nvGrpSpPr>
            <p:grpSpPr>
              <a:xfrm>
                <a:off x="9147388" y="2614353"/>
                <a:ext cx="2135805" cy="2025117"/>
                <a:chOff x="4158267" y="1526498"/>
                <a:chExt cx="2222670" cy="226292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3CCBFA06-4859-E362-885C-E222C42F9A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2997" r="32948"/>
                <a:stretch/>
              </p:blipFill>
              <p:spPr>
                <a:xfrm>
                  <a:off x="5146846" y="1526498"/>
                  <a:ext cx="1234091" cy="1902502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DB9B3BC-390A-3B3F-7A99-15FE1EA44A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58267" y="1886898"/>
                  <a:ext cx="1282303" cy="190252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5BC2CE4-87B3-1BB9-BE23-64D056E9785F}"/>
                </a:ext>
              </a:extLst>
            </p:cNvPr>
            <p:cNvGrpSpPr/>
            <p:nvPr/>
          </p:nvGrpSpPr>
          <p:grpSpPr>
            <a:xfrm>
              <a:off x="9786664" y="2779321"/>
              <a:ext cx="1674013" cy="1302803"/>
              <a:chOff x="7631293" y="1651327"/>
              <a:chExt cx="1674013" cy="130280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74071E7-2647-208C-A3AF-DFD49AAE7773}"/>
                  </a:ext>
                </a:extLst>
              </p:cNvPr>
              <p:cNvSpPr/>
              <p:nvPr/>
            </p:nvSpPr>
            <p:spPr>
              <a:xfrm>
                <a:off x="7631293" y="1651327"/>
                <a:ext cx="1674013" cy="130280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C067426-7AAE-84EF-B8FF-E558AEE006A5}"/>
                  </a:ext>
                </a:extLst>
              </p:cNvPr>
              <p:cNvSpPr txBox="1"/>
              <p:nvPr/>
            </p:nvSpPr>
            <p:spPr>
              <a:xfrm>
                <a:off x="7762640" y="1756428"/>
                <a:ext cx="1418501" cy="1021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Fiction and Nonfiction</a:t>
                </a:r>
              </a:p>
              <a:p>
                <a:pPr algn="ctr"/>
                <a:r>
                  <a:rPr lang="en-US" sz="2400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Book Clubs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741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79E913-0960-17C3-97C2-359875CFE535}"/>
              </a:ext>
            </a:extLst>
          </p:cNvPr>
          <p:cNvGrpSpPr/>
          <p:nvPr/>
        </p:nvGrpSpPr>
        <p:grpSpPr>
          <a:xfrm>
            <a:off x="2862249" y="427632"/>
            <a:ext cx="6467500" cy="1569982"/>
            <a:chOff x="1569887" y="447177"/>
            <a:chExt cx="6467500" cy="15699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0EC606-89A1-9FF4-4731-EA1AB57E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9887" y="447177"/>
              <a:ext cx="2875221" cy="155043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E4D40B-5914-D368-5598-6DF242A1B112}"/>
                </a:ext>
              </a:extLst>
            </p:cNvPr>
            <p:cNvSpPr txBox="1"/>
            <p:nvPr/>
          </p:nvSpPr>
          <p:spPr>
            <a:xfrm>
              <a:off x="4023026" y="447177"/>
              <a:ext cx="4014361" cy="156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2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WISE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1DB6E8-3EC7-6924-E6D6-2252772CD5AB}"/>
              </a:ext>
            </a:extLst>
          </p:cNvPr>
          <p:cNvSpPr txBox="1"/>
          <p:nvPr/>
        </p:nvSpPr>
        <p:spPr>
          <a:xfrm>
            <a:off x="1217801" y="2217445"/>
            <a:ext cx="97563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algn="ctr"/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Worcester Institute for Senior Education</a:t>
            </a:r>
          </a:p>
          <a:p>
            <a:pPr algn="ctr"/>
            <a:endParaRPr lang="en-US" sz="16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74F32E-D148-D38E-56E9-7BB5AFAE491C}"/>
              </a:ext>
            </a:extLst>
          </p:cNvPr>
          <p:cNvGrpSpPr/>
          <p:nvPr/>
        </p:nvGrpSpPr>
        <p:grpSpPr>
          <a:xfrm>
            <a:off x="2705216" y="5019710"/>
            <a:ext cx="6762634" cy="1280220"/>
            <a:chOff x="4059379" y="4967559"/>
            <a:chExt cx="4246420" cy="11816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44387D-89EA-3778-D925-0C9BA8E47548}"/>
                </a:ext>
              </a:extLst>
            </p:cNvPr>
            <p:cNvSpPr txBox="1"/>
            <p:nvPr/>
          </p:nvSpPr>
          <p:spPr>
            <a:xfrm>
              <a:off x="4059379" y="4967559"/>
              <a:ext cx="4073241" cy="59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cs typeface="Aharoni" panose="02010803020104030203" pitchFamily="2" charset="-79"/>
                </a:rPr>
                <a:t>Webpage at </a:t>
              </a:r>
              <a:r>
                <a:rPr lang="en-US" sz="3600" u="sng" dirty="0">
                  <a:cs typeface="Aharoni" panose="02010803020104030203" pitchFamily="2" charset="-79"/>
                </a:rPr>
                <a:t>assumptionwise.org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2BF769-8B74-3001-D6E8-5CB8BE331F79}"/>
                </a:ext>
              </a:extLst>
            </p:cNvPr>
            <p:cNvSpPr txBox="1"/>
            <p:nvPr/>
          </p:nvSpPr>
          <p:spPr>
            <a:xfrm>
              <a:off x="4153506" y="5552656"/>
              <a:ext cx="4152293" cy="59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cs typeface="Aharoni" panose="02010803020104030203" pitchFamily="2" charset="-79"/>
                </a:rPr>
                <a:t>Email at </a:t>
              </a:r>
              <a:r>
                <a:rPr lang="en-US" sz="3600" u="sng" dirty="0">
                  <a:cs typeface="Aharoni" panose="02010803020104030203" pitchFamily="2" charset="-79"/>
                </a:rPr>
                <a:t>wise@assumption.edu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76D000C-25ED-9DAB-6F43-574ADBED1738}"/>
              </a:ext>
            </a:extLst>
          </p:cNvPr>
          <p:cNvSpPr txBox="1"/>
          <p:nvPr/>
        </p:nvSpPr>
        <p:spPr>
          <a:xfrm>
            <a:off x="3162300" y="3245202"/>
            <a:ext cx="5286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Contact WISE by</a:t>
            </a:r>
          </a:p>
          <a:p>
            <a:endParaRPr lang="en-US" dirty="0"/>
          </a:p>
          <a:p>
            <a:r>
              <a:rPr lang="en-US" sz="3600" dirty="0"/>
              <a:t>Telephone at 508-767-7513 </a:t>
            </a:r>
          </a:p>
        </p:txBody>
      </p:sp>
    </p:spTree>
    <p:extLst>
      <p:ext uri="{BB962C8B-B14F-4D97-AF65-F5344CB8AC3E}">
        <p14:creationId xmlns:p14="http://schemas.microsoft.com/office/powerpoint/2010/main" val="83608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1DB6E8-3EC7-6924-E6D6-2252772CD5AB}"/>
              </a:ext>
            </a:extLst>
          </p:cNvPr>
          <p:cNvSpPr txBox="1"/>
          <p:nvPr/>
        </p:nvSpPr>
        <p:spPr>
          <a:xfrm>
            <a:off x="3391248" y="2358340"/>
            <a:ext cx="540950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BE WISE AND JOIN</a:t>
            </a:r>
          </a:p>
          <a:p>
            <a:pPr algn="ctr"/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Become a member and engage in a friendly active community of lifelong learners.  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28393-1577-E0B5-33CA-B3E2F907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248" y="325588"/>
            <a:ext cx="5881501" cy="22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5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66" y="507159"/>
            <a:ext cx="2875221" cy="1550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E4D40B-5914-D368-5598-6DF242A1B112}"/>
              </a:ext>
            </a:extLst>
          </p:cNvPr>
          <p:cNvSpPr txBox="1"/>
          <p:nvPr/>
        </p:nvSpPr>
        <p:spPr>
          <a:xfrm>
            <a:off x="3963575" y="507161"/>
            <a:ext cx="4014361" cy="1569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2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DB6E8-3EC7-6924-E6D6-2252772CD5AB}"/>
              </a:ext>
            </a:extLst>
          </p:cNvPr>
          <p:cNvSpPr txBox="1"/>
          <p:nvPr/>
        </p:nvSpPr>
        <p:spPr>
          <a:xfrm>
            <a:off x="1231612" y="1931762"/>
            <a:ext cx="9728784" cy="411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Our Mission</a:t>
            </a:r>
          </a:p>
          <a:p>
            <a:pPr algn="ctr"/>
            <a:endParaRPr lang="en-US" sz="90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To promote lifelong learning opportunities by offering:</a:t>
            </a:r>
          </a:p>
          <a:p>
            <a:endParaRPr lang="en-US" sz="800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457222" indent="-457222">
              <a:buFont typeface="Wingdings" panose="05000000000000000000" pitchFamily="2" charset="2"/>
              <a:buChar char="v"/>
            </a:pPr>
            <a:r>
              <a:rPr lang="en-US" sz="3202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courses in a variety of topics</a:t>
            </a:r>
          </a:p>
          <a:p>
            <a:pPr marL="457222" indent="-457222">
              <a:buFont typeface="Wingdings" panose="05000000000000000000" pitchFamily="2" charset="2"/>
              <a:buChar char="v"/>
            </a:pPr>
            <a:r>
              <a:rPr lang="en-US" sz="3202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special interest groups for in-depth discussions</a:t>
            </a:r>
          </a:p>
          <a:p>
            <a:pPr marL="457222" indent="-457222">
              <a:buFont typeface="Wingdings" panose="05000000000000000000" pitchFamily="2" charset="2"/>
              <a:buChar char="v"/>
            </a:pPr>
            <a:r>
              <a:rPr lang="en-US" sz="3202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activities to foster social engagement and a sense of community</a:t>
            </a:r>
          </a:p>
        </p:txBody>
      </p:sp>
    </p:spTree>
    <p:extLst>
      <p:ext uri="{BB962C8B-B14F-4D97-AF65-F5344CB8AC3E}">
        <p14:creationId xmlns:p14="http://schemas.microsoft.com/office/powerpoint/2010/main" val="281258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1" y="370067"/>
            <a:ext cx="2020658" cy="1089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DB6E8-3EC7-6924-E6D6-2252772CD5AB}"/>
              </a:ext>
            </a:extLst>
          </p:cNvPr>
          <p:cNvSpPr txBox="1"/>
          <p:nvPr/>
        </p:nvSpPr>
        <p:spPr>
          <a:xfrm>
            <a:off x="5710103" y="1259520"/>
            <a:ext cx="62242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April 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1992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: </a:t>
            </a:r>
            <a:r>
              <a:rPr lang="en-US" sz="36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7</a:t>
            </a:r>
            <a:r>
              <a:rPr lang="en-US" sz="28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retired social workers created the Worcester Area Institute for Learning in Retirement</a:t>
            </a: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November 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1992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8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Impressive growth gains WAILIR instant credibility</a:t>
            </a:r>
          </a:p>
          <a:p>
            <a:endParaRPr lang="en-US" sz="8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February 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1993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8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The Worcester Institute for Senior Education becomes an affiliate organization of the School of Graduate and Professional Studies at Assumption University in Worcester, MA. </a:t>
            </a:r>
          </a:p>
          <a:p>
            <a:endParaRPr lang="en-US" sz="800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ABA1D0-3725-6664-E3B6-CE8C9CA6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515" y="5960075"/>
            <a:ext cx="2491288" cy="631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892763-49E1-5848-BAC0-C6EB200B1733}"/>
              </a:ext>
            </a:extLst>
          </p:cNvPr>
          <p:cNvSpPr txBox="1"/>
          <p:nvPr/>
        </p:nvSpPr>
        <p:spPr>
          <a:xfrm>
            <a:off x="257607" y="4305833"/>
            <a:ext cx="5153663" cy="206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2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Members can enjoy performances and sports events on campus at no cost.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41488-2829-5C4E-6277-216C2DFB6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51" y="1895709"/>
            <a:ext cx="4667103" cy="2187705"/>
          </a:xfrm>
          <a:prstGeom prst="rect">
            <a:avLst/>
          </a:prstGeom>
          <a:ln w="317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D22176-0ED7-BCBD-0BB6-1ABBD4596FA8}"/>
              </a:ext>
            </a:extLst>
          </p:cNvPr>
          <p:cNvSpPr txBox="1"/>
          <p:nvPr/>
        </p:nvSpPr>
        <p:spPr>
          <a:xfrm>
            <a:off x="3957502" y="582287"/>
            <a:ext cx="3505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Our History</a:t>
            </a:r>
          </a:p>
        </p:txBody>
      </p:sp>
    </p:spTree>
    <p:extLst>
      <p:ext uri="{BB962C8B-B14F-4D97-AF65-F5344CB8AC3E}">
        <p14:creationId xmlns:p14="http://schemas.microsoft.com/office/powerpoint/2010/main" val="328859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1874026" y="500456"/>
            <a:ext cx="6869924" cy="1108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MEMBERSHIP for </a:t>
            </a: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2023-2024</a:t>
            </a:r>
          </a:p>
          <a:p>
            <a:endParaRPr lang="en-US" sz="1801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9A6B3-40C0-C003-CBB5-5DF225A8EDDD}"/>
              </a:ext>
            </a:extLst>
          </p:cNvPr>
          <p:cNvSpPr txBox="1"/>
          <p:nvPr/>
        </p:nvSpPr>
        <p:spPr>
          <a:xfrm>
            <a:off x="248853" y="1285771"/>
            <a:ext cx="11876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A WISE membership provides adult learners with unlimited access to a compelling selection of courses. Choices are available for both online and in-person instruction.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CD2EF-6D72-C789-FF37-6629845DD4AD}"/>
              </a:ext>
            </a:extLst>
          </p:cNvPr>
          <p:cNvSpPr txBox="1"/>
          <p:nvPr/>
        </p:nvSpPr>
        <p:spPr>
          <a:xfrm>
            <a:off x="380969" y="2860891"/>
            <a:ext cx="11075497" cy="1200329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Full-Year Membership	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$340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All Sessions A, B, C, and D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Half-Year Membership	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$175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Sessions </a:t>
            </a:r>
            <a:r>
              <a:rPr lang="en-US" sz="2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&amp; B 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or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 &amp; 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33A47F-2E2A-2B04-6256-3BF360DD1497}"/>
              </a:ext>
            </a:extLst>
          </p:cNvPr>
          <p:cNvGrpSpPr/>
          <p:nvPr/>
        </p:nvGrpSpPr>
        <p:grpSpPr>
          <a:xfrm>
            <a:off x="100832" y="4366453"/>
            <a:ext cx="11900319" cy="2121481"/>
            <a:chOff x="76986" y="4831018"/>
            <a:chExt cx="11556762" cy="17878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F9F6B0-60F2-99C8-6BE2-F552B1148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3488" y="4831018"/>
              <a:ext cx="2656664" cy="17436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D4E641-9B48-BE16-A59A-E26B8BC15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884" y="4831018"/>
              <a:ext cx="2427468" cy="174912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CAB02A-E84A-3F17-13AB-6084BEFD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6" y="4831018"/>
              <a:ext cx="2511770" cy="174360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738B3F-1927-28DE-90D9-7D640A97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7084" y="4831018"/>
              <a:ext cx="2656664" cy="1787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25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8F9E4A-8D15-891C-F1D8-683DC908CEBC}"/>
              </a:ext>
            </a:extLst>
          </p:cNvPr>
          <p:cNvGrpSpPr/>
          <p:nvPr/>
        </p:nvGrpSpPr>
        <p:grpSpPr>
          <a:xfrm>
            <a:off x="2186751" y="370066"/>
            <a:ext cx="9817895" cy="5309145"/>
            <a:chOff x="2069517" y="370066"/>
            <a:chExt cx="9817895" cy="53091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B05C29-ACB8-E348-3498-61339FCF4785}"/>
                </a:ext>
              </a:extLst>
            </p:cNvPr>
            <p:cNvSpPr txBox="1"/>
            <p:nvPr/>
          </p:nvSpPr>
          <p:spPr>
            <a:xfrm>
              <a:off x="2069517" y="1139507"/>
              <a:ext cx="9817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Year-Round Courses in a Variety of Topics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32E18A-7D0A-49DF-64CB-530D06A9124E}"/>
                </a:ext>
              </a:extLst>
            </p:cNvPr>
            <p:cNvSpPr txBox="1"/>
            <p:nvPr/>
          </p:nvSpPr>
          <p:spPr>
            <a:xfrm>
              <a:off x="2100266" y="1908948"/>
              <a:ext cx="9756396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haroni" panose="02010803020104030203" pitchFamily="2" charset="-79"/>
                  <a:cs typeface="Aharoni" panose="02010803020104030203" pitchFamily="2" charset="-79"/>
                </a:rPr>
                <a:t>With a membership, you can enjoy: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Up to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15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 Courses Per Session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Each Course Consists of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 classes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Fall A &amp; B Sessions: September into December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Spring C &amp; D Sessions: February into May</a:t>
              </a:r>
            </a:p>
            <a:p>
              <a:pPr>
                <a:lnSpc>
                  <a:spcPct val="150000"/>
                </a:lnSpc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418929-55F8-A81A-303C-82033BE00A9C}"/>
                </a:ext>
              </a:extLst>
            </p:cNvPr>
            <p:cNvSpPr txBox="1"/>
            <p:nvPr/>
          </p:nvSpPr>
          <p:spPr>
            <a:xfrm>
              <a:off x="2069517" y="370066"/>
              <a:ext cx="25754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Courses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304939-45FD-DBF4-9968-00DCB949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3" y="1454504"/>
            <a:ext cx="1585899" cy="48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8F9E4A-8D15-891C-F1D8-683DC908CEBC}"/>
              </a:ext>
            </a:extLst>
          </p:cNvPr>
          <p:cNvGrpSpPr/>
          <p:nvPr/>
        </p:nvGrpSpPr>
        <p:grpSpPr>
          <a:xfrm>
            <a:off x="2186750" y="370066"/>
            <a:ext cx="9817896" cy="4616648"/>
            <a:chOff x="2069516" y="370066"/>
            <a:chExt cx="9817896" cy="46166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B05C29-ACB8-E348-3498-61339FCF4785}"/>
                </a:ext>
              </a:extLst>
            </p:cNvPr>
            <p:cNvSpPr txBox="1"/>
            <p:nvPr/>
          </p:nvSpPr>
          <p:spPr>
            <a:xfrm>
              <a:off x="2069517" y="1139507"/>
              <a:ext cx="9817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We offer a variety of modalities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32E18A-7D0A-49DF-64CB-530D06A9124E}"/>
                </a:ext>
              </a:extLst>
            </p:cNvPr>
            <p:cNvSpPr txBox="1"/>
            <p:nvPr/>
          </p:nvSpPr>
          <p:spPr>
            <a:xfrm>
              <a:off x="2100266" y="1908948"/>
              <a:ext cx="9756396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Zoom only 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In Person only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Both In Person and on Zoom</a:t>
              </a:r>
            </a:p>
            <a:p>
              <a:pPr>
                <a:lnSpc>
                  <a:spcPct val="150000"/>
                </a:lnSpc>
              </a:pP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r>
                <a:rPr lang="en-US" sz="2800" i="1" dirty="0">
                  <a:latin typeface="Aharoni" panose="02010803020104030203" pitchFamily="2" charset="-79"/>
                  <a:cs typeface="Aharoni" panose="02010803020104030203" pitchFamily="2" charset="-79"/>
                </a:rPr>
                <a:t>Courses usually meet once a week and do not overlap.</a:t>
              </a:r>
            </a:p>
            <a:p>
              <a:r>
                <a:rPr lang="en-US" sz="2800" i="1" dirty="0">
                  <a:latin typeface="Aharoni" panose="02010803020104030203" pitchFamily="2" charset="-79"/>
                  <a:cs typeface="Aharoni" panose="02010803020104030203" pitchFamily="2" charset="-79"/>
                </a:rPr>
                <a:t>Missed a class? Zoom Class recordings are provided.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418929-55F8-A81A-303C-82033BE00A9C}"/>
                </a:ext>
              </a:extLst>
            </p:cNvPr>
            <p:cNvSpPr txBox="1"/>
            <p:nvPr/>
          </p:nvSpPr>
          <p:spPr>
            <a:xfrm>
              <a:off x="2069516" y="370066"/>
              <a:ext cx="58079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haroni" panose="02010803020104030203" pitchFamily="2" charset="-79"/>
                  <a:cs typeface="Aharoni" panose="02010803020104030203" pitchFamily="2" charset="-79"/>
                </a:rPr>
                <a:t>More about Courses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304939-45FD-DBF4-9968-00DCB949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3" y="1454504"/>
            <a:ext cx="1585899" cy="48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6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2397901" y="474358"/>
            <a:ext cx="7695655" cy="1108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Sample of Fall </a:t>
            </a:r>
            <a:r>
              <a:rPr lang="en-US" sz="48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2023</a:t>
            </a:r>
            <a:r>
              <a:rPr lang="en-US" sz="4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Courses</a:t>
            </a:r>
          </a:p>
          <a:p>
            <a:endParaRPr lang="en-US" sz="1801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7ECB57-8881-1AFE-0C82-4E2330A8A5EE}"/>
              </a:ext>
            </a:extLst>
          </p:cNvPr>
          <p:cNvGrpSpPr/>
          <p:nvPr/>
        </p:nvGrpSpPr>
        <p:grpSpPr>
          <a:xfrm>
            <a:off x="2098444" y="1362695"/>
            <a:ext cx="8204664" cy="3057985"/>
            <a:chOff x="3543096" y="3556735"/>
            <a:chExt cx="8204664" cy="30579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404F1B-58F1-53BE-EBBB-B58459EA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1345" y="3556736"/>
              <a:ext cx="5436415" cy="30579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F0A03F-F5D4-C517-A13B-3380AFC6D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873"/>
            <a:stretch/>
          </p:blipFill>
          <p:spPr>
            <a:xfrm>
              <a:off x="3543096" y="3556735"/>
              <a:ext cx="2694215" cy="305798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C9A6B3-40C0-C003-CBB5-5DF225A8EDDD}"/>
              </a:ext>
            </a:extLst>
          </p:cNvPr>
          <p:cNvSpPr txBox="1"/>
          <p:nvPr/>
        </p:nvSpPr>
        <p:spPr>
          <a:xfrm>
            <a:off x="533401" y="4420680"/>
            <a:ext cx="11896724" cy="219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697865" indent="10160">
              <a:lnSpc>
                <a:spcPct val="101000"/>
              </a:lnSpc>
              <a:spcBef>
                <a:spcPts val="1095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Offered in person; join us at Assumption University and other locations: </a:t>
            </a:r>
            <a:endParaRPr lang="en-US" sz="2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55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A2.	Rustic Novels of George Sands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A3. The Play’s the Thing</a:t>
            </a:r>
            <a:endParaRPr lang="en-US" sz="2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55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A5.	Hanover Theatre tour (at Hanover Theatre)</a:t>
            </a:r>
            <a:endParaRPr lang="en-US" sz="2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55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A7. 	Robert Moses, NY Urban Planner (at Briarwood)</a:t>
            </a:r>
            <a:endParaRPr lang="en-US" sz="2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55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A11.           How to Read Shakespeare (at The Willows)</a:t>
            </a:r>
            <a:endParaRPr lang="en-US" sz="24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5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EC606-89A1-9FF4-4731-EA1AB57E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370066"/>
            <a:ext cx="1515244" cy="817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B7224-D3D3-6576-06AB-05C0E14E776F}"/>
              </a:ext>
            </a:extLst>
          </p:cNvPr>
          <p:cNvSpPr txBox="1"/>
          <p:nvPr/>
        </p:nvSpPr>
        <p:spPr>
          <a:xfrm>
            <a:off x="3321827" y="451187"/>
            <a:ext cx="6445324" cy="1108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Courses in Fall </a:t>
            </a:r>
            <a:r>
              <a:rPr lang="en-US" sz="48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2023</a:t>
            </a:r>
          </a:p>
          <a:p>
            <a:endParaRPr lang="en-US" sz="1801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D9BA2-B599-A5B3-447A-8B875581B6B2}"/>
              </a:ext>
            </a:extLst>
          </p:cNvPr>
          <p:cNvSpPr txBox="1"/>
          <p:nvPr/>
        </p:nvSpPr>
        <p:spPr>
          <a:xfrm>
            <a:off x="5838824" y="1559311"/>
            <a:ext cx="5788803" cy="504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765" marR="0">
              <a:lnSpc>
                <a:spcPct val="115000"/>
              </a:lnSpc>
              <a:spcBef>
                <a:spcPts val="1015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Offered on Zoom Only: 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A1. Jazz History 1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A4. New England Art Museums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A10. Operation Paperclip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A13. Celtic Spirituality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A15. 24 Democracies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B1. Jazz History 2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B9. Fall Bird Behaviors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56260" marR="0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B10. Legend of Ned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Ludd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66403-BCC7-C20B-7F10-5D5F25D6B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/>
        </p:blipFill>
        <p:spPr>
          <a:xfrm rot="5400000">
            <a:off x="-82943" y="2019710"/>
            <a:ext cx="4960535" cy="4296945"/>
          </a:xfrm>
          <a:prstGeom prst="rect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041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1542</TotalTime>
  <Words>794</Words>
  <Application>Microsoft Office PowerPoint</Application>
  <PresentationFormat>Widescreen</PresentationFormat>
  <Paragraphs>120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Aharoni</vt:lpstr>
      <vt:lpstr>Aptos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White, Lynette A (Senior Education (W.I.S.E.))</dc:creator>
  <cp:lastModifiedBy>Keevan, James W (Senior Education (W.I.S.E.))</cp:lastModifiedBy>
  <cp:revision>4</cp:revision>
  <dcterms:created xsi:type="dcterms:W3CDTF">2023-02-17T17:23:27Z</dcterms:created>
  <dcterms:modified xsi:type="dcterms:W3CDTF">2023-09-19T22:08:17Z</dcterms:modified>
</cp:coreProperties>
</file>