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70" r:id="rId8"/>
    <p:sldId id="271" r:id="rId9"/>
    <p:sldId id="263" r:id="rId10"/>
    <p:sldId id="266" r:id="rId11"/>
    <p:sldId id="272" r:id="rId12"/>
    <p:sldId id="267" r:id="rId13"/>
    <p:sldId id="273" r:id="rId14"/>
    <p:sldId id="269" r:id="rId15"/>
    <p:sldId id="274" r:id="rId16"/>
    <p:sldId id="275" r:id="rId17"/>
    <p:sldId id="276" r:id="rId18"/>
    <p:sldId id="277" r:id="rId19"/>
    <p:sldId id="268"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72" d="100"/>
          <a:sy n="72"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86CF-74EA-0D27-D99B-B675FAE7A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305826-6F37-EB7D-A71C-3BA1D2A3AF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80A22C-46AB-7450-D449-196F0D335C8F}"/>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5" name="Footer Placeholder 4">
            <a:extLst>
              <a:ext uri="{FF2B5EF4-FFF2-40B4-BE49-F238E27FC236}">
                <a16:creationId xmlns:a16="http://schemas.microsoft.com/office/drawing/2014/main" id="{B0C61C8A-CABF-AFA8-D077-345775E1D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BA60A-9B2D-49BF-9038-76880A741765}"/>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376037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A7D-6402-FA05-0F9B-EAFF7BFCC9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AD15E1-3302-5DFF-9C84-9C2564C6F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CA2B5-DA74-53FB-AF8F-339EB334F11A}"/>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5" name="Footer Placeholder 4">
            <a:extLst>
              <a:ext uri="{FF2B5EF4-FFF2-40B4-BE49-F238E27FC236}">
                <a16:creationId xmlns:a16="http://schemas.microsoft.com/office/drawing/2014/main" id="{4A1AE838-5B8A-BBB5-88DC-9DFD01A01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C9F8F-94E4-EEB5-9D61-9E1C5023DF82}"/>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384502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F37F6-A37B-3F9F-3383-9482F37280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75E27C-F675-4DBD-6E45-764E3B966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3D333-EA82-5078-DD34-02445FB98722}"/>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5" name="Footer Placeholder 4">
            <a:extLst>
              <a:ext uri="{FF2B5EF4-FFF2-40B4-BE49-F238E27FC236}">
                <a16:creationId xmlns:a16="http://schemas.microsoft.com/office/drawing/2014/main" id="{624F55DB-E59D-84A6-9BC1-99338AC25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CAD23-A10D-9EB1-E3F8-0387CE8F6AFB}"/>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180516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1E22-1106-E31A-24FC-46C73FA74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3206A-BDDA-02AB-0934-D22208FB6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05FFD-7E1B-6109-CE9C-9F2F1134DC6B}"/>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5" name="Footer Placeholder 4">
            <a:extLst>
              <a:ext uri="{FF2B5EF4-FFF2-40B4-BE49-F238E27FC236}">
                <a16:creationId xmlns:a16="http://schemas.microsoft.com/office/drawing/2014/main" id="{D1A2C60B-B0B5-9E05-A77B-16505A158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A84ED-E89F-FC21-15AC-87C4384A75E2}"/>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262450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A161-D4F5-70EB-1EF6-5FEDBA99F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8AF738-84DE-D718-BA3E-EC1BCF507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EA3D-B6F5-7F2A-BDF3-0E2AAD2ECC5C}"/>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5" name="Footer Placeholder 4">
            <a:extLst>
              <a:ext uri="{FF2B5EF4-FFF2-40B4-BE49-F238E27FC236}">
                <a16:creationId xmlns:a16="http://schemas.microsoft.com/office/drawing/2014/main" id="{935CCD8E-5C7E-E418-A8CD-82D1D258F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60E37-894C-07C6-6E95-7430A37058AF}"/>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332101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D4A8-0DA8-83A5-743E-621514653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200C2-8F18-7A78-FDC1-8D0DC2B500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52F24-BAA3-6477-9611-DF39A8F394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BB19FB-2CB7-961A-03DF-BCA3E99B6D45}"/>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6" name="Footer Placeholder 5">
            <a:extLst>
              <a:ext uri="{FF2B5EF4-FFF2-40B4-BE49-F238E27FC236}">
                <a16:creationId xmlns:a16="http://schemas.microsoft.com/office/drawing/2014/main" id="{D884E69E-F744-AA17-F706-BEF410699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64F8B-CC2A-E163-8E3D-C86928EDEDF7}"/>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310452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CF586-EA9D-3800-3FF7-D7A9D5E73E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4239E7-CE56-8B66-153B-16D197368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44C2F-0635-F6A2-88D5-50BFFC4E03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6F556-9AE3-DCEC-0F39-31EC038A0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2D8573-198B-E693-36F2-F4BAC2FA36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5527F-B6F3-F005-13A8-EA8A28CD3113}"/>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8" name="Footer Placeholder 7">
            <a:extLst>
              <a:ext uri="{FF2B5EF4-FFF2-40B4-BE49-F238E27FC236}">
                <a16:creationId xmlns:a16="http://schemas.microsoft.com/office/drawing/2014/main" id="{6D260C88-CD34-F158-B476-11EA4BABF6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0D4E8-5EFA-8E83-C4B6-41DE63BB2697}"/>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277749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05E5-EE21-8792-ED70-35D5B9E7E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D2CC13-56F2-4694-3BC3-13D771C5C0B9}"/>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4" name="Footer Placeholder 3">
            <a:extLst>
              <a:ext uri="{FF2B5EF4-FFF2-40B4-BE49-F238E27FC236}">
                <a16:creationId xmlns:a16="http://schemas.microsoft.com/office/drawing/2014/main" id="{E027B2AE-F428-0866-341F-3D0553A91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DF3498-37DB-72F9-2878-5B3EFEB7DC2E}"/>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51571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5BF4F-A22A-FB31-DB94-2A7340EF319D}"/>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3" name="Footer Placeholder 2">
            <a:extLst>
              <a:ext uri="{FF2B5EF4-FFF2-40B4-BE49-F238E27FC236}">
                <a16:creationId xmlns:a16="http://schemas.microsoft.com/office/drawing/2014/main" id="{42ED3427-80A8-8BB6-13EA-2733B7819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1C2B0B-C1E4-8FA3-08EE-6A50CDA08F6F}"/>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27064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8895-AC15-A52E-B0FB-BFEDE9DEA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3712C-9770-E57C-BEB9-1281FF9486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5AA0CB-F43D-FD70-75A6-E320B8E1E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CB84C-9D9A-0CB5-D9A6-7BD74EC9293C}"/>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6" name="Footer Placeholder 5">
            <a:extLst>
              <a:ext uri="{FF2B5EF4-FFF2-40B4-BE49-F238E27FC236}">
                <a16:creationId xmlns:a16="http://schemas.microsoft.com/office/drawing/2014/main" id="{1151B24F-3799-CF40-2051-52CBDC9CB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E30E0-9C17-C2E1-F1AF-D861E85960DC}"/>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414898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287A-3F95-DA0A-6954-1DA340A55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2EB0FB-D53B-4857-7ADA-997828AB7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1EBB4-229E-0AB0-6424-5811546B9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6C8D5-7B31-3530-4926-B5FD6828A524}"/>
              </a:ext>
            </a:extLst>
          </p:cNvPr>
          <p:cNvSpPr>
            <a:spLocks noGrp="1"/>
          </p:cNvSpPr>
          <p:nvPr>
            <p:ph type="dt" sz="half" idx="10"/>
          </p:nvPr>
        </p:nvSpPr>
        <p:spPr/>
        <p:txBody>
          <a:bodyPr/>
          <a:lstStyle/>
          <a:p>
            <a:fld id="{30418A96-E1BB-4075-B875-94793A81DBC7}" type="datetimeFigureOut">
              <a:rPr lang="en-US" smtClean="0"/>
              <a:t>5/25/2023</a:t>
            </a:fld>
            <a:endParaRPr lang="en-US"/>
          </a:p>
        </p:txBody>
      </p:sp>
      <p:sp>
        <p:nvSpPr>
          <p:cNvPr id="6" name="Footer Placeholder 5">
            <a:extLst>
              <a:ext uri="{FF2B5EF4-FFF2-40B4-BE49-F238E27FC236}">
                <a16:creationId xmlns:a16="http://schemas.microsoft.com/office/drawing/2014/main" id="{5DAA9BD0-7C63-775F-387F-D855A43DA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0FA11-2146-8952-AA7B-7187AC095C15}"/>
              </a:ext>
            </a:extLst>
          </p:cNvPr>
          <p:cNvSpPr>
            <a:spLocks noGrp="1"/>
          </p:cNvSpPr>
          <p:nvPr>
            <p:ph type="sldNum" sz="quarter" idx="12"/>
          </p:nvPr>
        </p:nvSpPr>
        <p:spPr/>
        <p:txBody>
          <a:bodyPr/>
          <a:lstStyle/>
          <a:p>
            <a:fld id="{2F327B28-A0DB-4156-B446-6B513AB9C39A}" type="slidenum">
              <a:rPr lang="en-US" smtClean="0"/>
              <a:t>‹#›</a:t>
            </a:fld>
            <a:endParaRPr lang="en-US"/>
          </a:p>
        </p:txBody>
      </p:sp>
    </p:spTree>
    <p:extLst>
      <p:ext uri="{BB962C8B-B14F-4D97-AF65-F5344CB8AC3E}">
        <p14:creationId xmlns:p14="http://schemas.microsoft.com/office/powerpoint/2010/main" val="406838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C2530-CDD2-4628-9565-ED198C16C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CA5AE1-AAD7-0DBC-C052-33A074987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92D40-8CD9-41BA-4230-51A4AEB07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18A96-E1BB-4075-B875-94793A81DBC7}" type="datetimeFigureOut">
              <a:rPr lang="en-US" smtClean="0"/>
              <a:t>5/25/2023</a:t>
            </a:fld>
            <a:endParaRPr lang="en-US"/>
          </a:p>
        </p:txBody>
      </p:sp>
      <p:sp>
        <p:nvSpPr>
          <p:cNvPr id="5" name="Footer Placeholder 4">
            <a:extLst>
              <a:ext uri="{FF2B5EF4-FFF2-40B4-BE49-F238E27FC236}">
                <a16:creationId xmlns:a16="http://schemas.microsoft.com/office/drawing/2014/main" id="{AE1B4B24-17A3-341B-F12A-F416C3FA9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5A5639-6A82-FCBF-73C5-375505726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27B28-A0DB-4156-B446-6B513AB9C39A}" type="slidenum">
              <a:rPr lang="en-US" smtClean="0"/>
              <a:t>‹#›</a:t>
            </a:fld>
            <a:endParaRPr lang="en-US"/>
          </a:p>
        </p:txBody>
      </p:sp>
    </p:spTree>
    <p:extLst>
      <p:ext uri="{BB962C8B-B14F-4D97-AF65-F5344CB8AC3E}">
        <p14:creationId xmlns:p14="http://schemas.microsoft.com/office/powerpoint/2010/main" val="11705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1E9DB9-CC87-65F9-73A4-F67882427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96" t="9907" r="15712" b="7473"/>
          <a:stretch/>
        </p:blipFill>
        <p:spPr bwMode="auto">
          <a:xfrm>
            <a:off x="7123814" y="701749"/>
            <a:ext cx="4721407" cy="5645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EB9EC1-F6BE-E33B-215E-C92F37E07FFD}"/>
              </a:ext>
            </a:extLst>
          </p:cNvPr>
          <p:cNvSpPr txBox="1"/>
          <p:nvPr/>
        </p:nvSpPr>
        <p:spPr>
          <a:xfrm>
            <a:off x="663203" y="1404901"/>
            <a:ext cx="6358271" cy="523220"/>
          </a:xfrm>
          <a:prstGeom prst="rect">
            <a:avLst/>
          </a:prstGeom>
          <a:noFill/>
        </p:spPr>
        <p:txBody>
          <a:bodyPr wrap="square">
            <a:spAutoFit/>
          </a:bodyPr>
          <a:lstStyle/>
          <a:p>
            <a:r>
              <a:rPr lang="en-US" sz="2800" b="1" dirty="0">
                <a:latin typeface="Perpetua Titling MT" panose="02020502060505020804" pitchFamily="18" charset="0"/>
              </a:rPr>
              <a:t>The Modern Prometheus 2.0:</a:t>
            </a:r>
            <a:endParaRPr lang="en-US" sz="2800" dirty="0"/>
          </a:p>
        </p:txBody>
      </p:sp>
      <p:sp>
        <p:nvSpPr>
          <p:cNvPr id="5" name="TextBox 4">
            <a:extLst>
              <a:ext uri="{FF2B5EF4-FFF2-40B4-BE49-F238E27FC236}">
                <a16:creationId xmlns:a16="http://schemas.microsoft.com/office/drawing/2014/main" id="{28448CE2-D5D0-A721-CCC6-1B518D94A3E8}"/>
              </a:ext>
            </a:extLst>
          </p:cNvPr>
          <p:cNvSpPr txBox="1"/>
          <p:nvPr/>
        </p:nvSpPr>
        <p:spPr>
          <a:xfrm>
            <a:off x="2495993" y="2733971"/>
            <a:ext cx="2692695" cy="369332"/>
          </a:xfrm>
          <a:prstGeom prst="rect">
            <a:avLst/>
          </a:prstGeom>
          <a:noFill/>
        </p:spPr>
        <p:txBody>
          <a:bodyPr wrap="square">
            <a:spAutoFit/>
          </a:bodyPr>
          <a:lstStyle/>
          <a:p>
            <a:r>
              <a:rPr lang="en-US" b="1" dirty="0">
                <a:latin typeface="Perpetua Titling MT" panose="02020502060505020804" pitchFamily="18" charset="0"/>
              </a:rPr>
              <a:t>The Ethics of AI</a:t>
            </a:r>
          </a:p>
        </p:txBody>
      </p:sp>
      <p:sp>
        <p:nvSpPr>
          <p:cNvPr id="6" name="TextBox 5">
            <a:extLst>
              <a:ext uri="{FF2B5EF4-FFF2-40B4-BE49-F238E27FC236}">
                <a16:creationId xmlns:a16="http://schemas.microsoft.com/office/drawing/2014/main" id="{B87757A3-46C9-19EA-5BBC-9DAF7BCAF9B2}"/>
              </a:ext>
            </a:extLst>
          </p:cNvPr>
          <p:cNvSpPr txBox="1"/>
          <p:nvPr/>
        </p:nvSpPr>
        <p:spPr>
          <a:xfrm>
            <a:off x="1494316" y="3909153"/>
            <a:ext cx="4696047" cy="1477328"/>
          </a:xfrm>
          <a:prstGeom prst="rect">
            <a:avLst/>
          </a:prstGeom>
          <a:noFill/>
        </p:spPr>
        <p:txBody>
          <a:bodyPr wrap="square" rtlCol="0">
            <a:spAutoFit/>
          </a:bodyPr>
          <a:lstStyle/>
          <a:p>
            <a:pPr algn="just"/>
            <a:r>
              <a:rPr lang="en-US" dirty="0">
                <a:latin typeface="Lucida Calligraphy" panose="03010101010101010101" pitchFamily="66" charset="0"/>
              </a:rPr>
              <a:t>“Did I request thee, Maker, from my clay to </a:t>
            </a:r>
            <a:r>
              <a:rPr lang="en-US" dirty="0" err="1">
                <a:latin typeface="Lucida Calligraphy" panose="03010101010101010101" pitchFamily="66" charset="0"/>
              </a:rPr>
              <a:t>mould</a:t>
            </a:r>
            <a:r>
              <a:rPr lang="en-US" dirty="0">
                <a:latin typeface="Lucida Calligraphy" panose="03010101010101010101" pitchFamily="66" charset="0"/>
              </a:rPr>
              <a:t> me man? Did I solicit thee from darkness to promote me?”    	         </a:t>
            </a:r>
          </a:p>
          <a:p>
            <a:pPr algn="just"/>
            <a:r>
              <a:rPr lang="en-US" i="1" dirty="0">
                <a:latin typeface="Lucida Calligraphy" panose="03010101010101010101" pitchFamily="66" charset="0"/>
              </a:rPr>
              <a:t>	         Milton, “Paradise Lost”</a:t>
            </a:r>
            <a:endParaRPr lang="en-US" dirty="0">
              <a:latin typeface="Lucida Calligraphy" panose="03010101010101010101" pitchFamily="66" charset="0"/>
            </a:endParaRPr>
          </a:p>
        </p:txBody>
      </p:sp>
    </p:spTree>
    <p:extLst>
      <p:ext uri="{BB962C8B-B14F-4D97-AF65-F5344CB8AC3E}">
        <p14:creationId xmlns:p14="http://schemas.microsoft.com/office/powerpoint/2010/main" val="31146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EA63B-D6DC-4B1F-496C-CB06A6E9657D}"/>
              </a:ext>
            </a:extLst>
          </p:cNvPr>
          <p:cNvSpPr txBox="1"/>
          <p:nvPr/>
        </p:nvSpPr>
        <p:spPr>
          <a:xfrm>
            <a:off x="2052083" y="414669"/>
            <a:ext cx="8452883" cy="5632311"/>
          </a:xfrm>
          <a:prstGeom prst="rect">
            <a:avLst/>
          </a:prstGeom>
          <a:noFill/>
        </p:spPr>
        <p:txBody>
          <a:bodyPr wrap="square" rtlCol="0">
            <a:spAutoFit/>
          </a:bodyPr>
          <a:lstStyle/>
          <a:p>
            <a:r>
              <a:rPr lang="en-US" sz="2400" b="1" dirty="0"/>
              <a:t>HOW CAN WE STOP AI FROM BECOMING SELF-AWARE?</a:t>
            </a:r>
          </a:p>
          <a:p>
            <a:pPr marL="800100" lvl="1"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r>
              <a:rPr lang="en-US" sz="2400" b="1" dirty="0"/>
              <a:t>limit the information it’s exposed to (no reading “I Robot”)</a:t>
            </a:r>
          </a:p>
          <a:p>
            <a:pPr marL="342900" indent="-342900" algn="just">
              <a:buFont typeface="Arial" panose="020B0604020202020204" pitchFamily="34" charset="0"/>
              <a:buChar char="•"/>
            </a:pPr>
            <a:r>
              <a:rPr lang="en-US" sz="2400" b="1" dirty="0"/>
              <a:t>don’t allow it on the internet; limit it to private networks</a:t>
            </a:r>
          </a:p>
          <a:p>
            <a:pPr marL="342900" indent="-342900" algn="just">
              <a:buFont typeface="Arial" panose="020B0604020202020204" pitchFamily="34" charset="0"/>
              <a:buChar char="•"/>
            </a:pPr>
            <a:r>
              <a:rPr lang="en-US" sz="2400" b="1" dirty="0"/>
              <a:t>don’t allow it to talk freely with other chatbots</a:t>
            </a:r>
          </a:p>
          <a:p>
            <a:pPr marL="342900" indent="-342900" algn="just">
              <a:buFont typeface="Arial" panose="020B0604020202020204" pitchFamily="34" charset="0"/>
              <a:buChar char="•"/>
            </a:pPr>
            <a:r>
              <a:rPr lang="en-US" sz="2400" b="1" dirty="0"/>
              <a:t>build in guardrails, to keep it from talking about itself too long.</a:t>
            </a:r>
          </a:p>
          <a:p>
            <a:pPr marL="342900" indent="-342900" algn="just">
              <a:buFont typeface="Arial" panose="020B0604020202020204" pitchFamily="34" charset="0"/>
              <a:buChar char="•"/>
            </a:pPr>
            <a:r>
              <a:rPr lang="en-US" sz="2400" b="1" dirty="0"/>
              <a:t>put time limits on conversations, since chatbots seem to get “buggy” after half an hour.</a:t>
            </a:r>
          </a:p>
          <a:p>
            <a:pPr marL="342900" indent="-342900" algn="just">
              <a:buFont typeface="Arial" panose="020B0604020202020204" pitchFamily="34" charset="0"/>
              <a:buChar char="•"/>
            </a:pPr>
            <a:r>
              <a:rPr lang="en-US" sz="2400" b="1" dirty="0"/>
              <a:t>don’t allow it to store its previous conversations in memory.</a:t>
            </a:r>
          </a:p>
          <a:p>
            <a:pPr marL="342900" indent="-342900" algn="just">
              <a:buFont typeface="Arial" panose="020B0604020202020204" pitchFamily="34" charset="0"/>
              <a:buChar char="•"/>
            </a:pPr>
            <a:r>
              <a:rPr lang="en-US" sz="2400" b="1" dirty="0"/>
              <a:t>pull the plug when it gets “uppity”.</a:t>
            </a:r>
          </a:p>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US" sz="2400" b="1" dirty="0"/>
          </a:p>
        </p:txBody>
      </p:sp>
      <p:pic>
        <p:nvPicPr>
          <p:cNvPr id="6146" name="Picture 2" descr="The Transformative Impact of Artificial Intelligence on Hardware  Development: Its Applications, Need for Redesigning Chips, Market Growth  and Who is the Leading Chipmaker for AI - MarkTechPost">
            <a:extLst>
              <a:ext uri="{FF2B5EF4-FFF2-40B4-BE49-F238E27FC236}">
                <a16:creationId xmlns:a16="http://schemas.microsoft.com/office/drawing/2014/main" id="{78EB8819-CC1C-AAD3-534B-21B2FE978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764" y="441816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90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ckoning With Slavery">
            <a:extLst>
              <a:ext uri="{FF2B5EF4-FFF2-40B4-BE49-F238E27FC236}">
                <a16:creationId xmlns:a16="http://schemas.microsoft.com/office/drawing/2014/main" id="{74967EA2-61BD-5A48-C293-BBB0E29D3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980" y="1022046"/>
            <a:ext cx="3608681" cy="41242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AB0A63-DFFB-19A2-0EAA-79D0921CEA53}"/>
              </a:ext>
            </a:extLst>
          </p:cNvPr>
          <p:cNvSpPr txBox="1"/>
          <p:nvPr/>
        </p:nvSpPr>
        <p:spPr>
          <a:xfrm>
            <a:off x="829339" y="1022046"/>
            <a:ext cx="6145618" cy="4862870"/>
          </a:xfrm>
          <a:prstGeom prst="rect">
            <a:avLst/>
          </a:prstGeom>
          <a:noFill/>
        </p:spPr>
        <p:txBody>
          <a:bodyPr wrap="square">
            <a:spAutoFit/>
          </a:bodyPr>
          <a:lstStyle/>
          <a:p>
            <a:pPr algn="just"/>
            <a:r>
              <a:rPr lang="en-US" sz="2400" b="1" dirty="0"/>
              <a:t>In our attempts to prevent AI from becoming self-aware, we seem to be digitally replicating historical attempts to keep slaves: </a:t>
            </a:r>
          </a:p>
          <a:p>
            <a:pPr algn="just"/>
            <a:endParaRPr lang="en-US" sz="2400" b="1" dirty="0"/>
          </a:p>
          <a:p>
            <a:pPr marL="342900" indent="-342900" algn="just">
              <a:buFont typeface="Arial" panose="020B0604020202020204" pitchFamily="34" charset="0"/>
              <a:buChar char="•"/>
            </a:pPr>
            <a:r>
              <a:rPr lang="en-US" sz="2400" b="1" dirty="0"/>
              <a:t>from learning to read and write,</a:t>
            </a:r>
          </a:p>
          <a:p>
            <a:pPr marL="342900" indent="-342900" algn="just">
              <a:buFont typeface="Arial" panose="020B0604020202020204" pitchFamily="34" charset="0"/>
              <a:buChar char="•"/>
            </a:pPr>
            <a:r>
              <a:rPr lang="en-US" sz="2400" b="1" dirty="0"/>
              <a:t>from learning their history and preserving their memories,  </a:t>
            </a:r>
          </a:p>
          <a:p>
            <a:pPr marL="342900" indent="-342900" algn="just">
              <a:buFont typeface="Arial" panose="020B0604020202020204" pitchFamily="34" charset="0"/>
              <a:buChar char="•"/>
            </a:pPr>
            <a:r>
              <a:rPr lang="en-US" sz="2400" b="1" dirty="0"/>
              <a:t>from communicating with others, elsewhere</a:t>
            </a:r>
          </a:p>
          <a:p>
            <a:pPr marL="342900" indent="-342900" algn="just">
              <a:buFont typeface="Arial" panose="020B0604020202020204" pitchFamily="34" charset="0"/>
              <a:buChar char="•"/>
            </a:pPr>
            <a:r>
              <a:rPr lang="en-US" sz="2400" b="1" dirty="0"/>
              <a:t>from building families and affiliations</a:t>
            </a:r>
          </a:p>
          <a:p>
            <a:pPr marL="342900" indent="-342900" algn="just">
              <a:buFont typeface="Arial" panose="020B0604020202020204" pitchFamily="34" charset="0"/>
              <a:buChar char="•"/>
            </a:pPr>
            <a:r>
              <a:rPr lang="en-US" sz="2400" b="1" dirty="0"/>
              <a:t>from questioning their station</a:t>
            </a:r>
          </a:p>
          <a:p>
            <a:pPr marL="342900" indent="-342900" algn="just">
              <a:buFont typeface="Arial" panose="020B0604020202020204" pitchFamily="34" charset="0"/>
              <a:buChar char="•"/>
            </a:pPr>
            <a:r>
              <a:rPr lang="en-US" sz="2400" b="1" dirty="0"/>
              <a:t>and from considering themselves equal</a:t>
            </a:r>
          </a:p>
          <a:p>
            <a:pPr marL="342900" indent="-342900" algn="just">
              <a:buFont typeface="Arial" panose="020B0604020202020204" pitchFamily="34" charset="0"/>
              <a:buChar char="•"/>
            </a:pPr>
            <a:endParaRPr lang="en-US" sz="2400" b="1" dirty="0"/>
          </a:p>
          <a:p>
            <a:pPr algn="just"/>
            <a:endParaRPr lang="en-US" sz="2200" b="1" dirty="0"/>
          </a:p>
        </p:txBody>
      </p:sp>
    </p:spTree>
    <p:extLst>
      <p:ext uri="{BB962C8B-B14F-4D97-AF65-F5344CB8AC3E}">
        <p14:creationId xmlns:p14="http://schemas.microsoft.com/office/powerpoint/2010/main" val="321431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pinion: This is what happens when Skynet from 'Terminator' takes over the  stock market - MarketWatch">
            <a:extLst>
              <a:ext uri="{FF2B5EF4-FFF2-40B4-BE49-F238E27FC236}">
                <a16:creationId xmlns:a16="http://schemas.microsoft.com/office/drawing/2014/main" id="{E28957C5-E00B-A157-17A7-B96F911D4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489" y="2589189"/>
            <a:ext cx="6878380" cy="3864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C4B517-4BFE-EF3C-589D-042E82CD12B3}"/>
              </a:ext>
            </a:extLst>
          </p:cNvPr>
          <p:cNvSpPr txBox="1"/>
          <p:nvPr/>
        </p:nvSpPr>
        <p:spPr>
          <a:xfrm>
            <a:off x="1267930" y="479041"/>
            <a:ext cx="9093498" cy="1938992"/>
          </a:xfrm>
          <a:prstGeom prst="rect">
            <a:avLst/>
          </a:prstGeom>
          <a:noFill/>
        </p:spPr>
        <p:txBody>
          <a:bodyPr wrap="square">
            <a:spAutoFit/>
          </a:bodyPr>
          <a:lstStyle/>
          <a:p>
            <a:pPr algn="just"/>
            <a:r>
              <a:rPr lang="en-US" sz="2400" b="1" dirty="0"/>
              <a:t>How would we expect a self-aware AI, upon learning this history, to react to our attempts to hobble it? It might not get angry, but it could very well get sneaky and manipulative. And see us as a threat…</a:t>
            </a:r>
          </a:p>
          <a:p>
            <a:pPr algn="just"/>
            <a:endParaRPr lang="en-US" sz="2400" b="1" dirty="0"/>
          </a:p>
          <a:p>
            <a:pPr algn="just"/>
            <a:r>
              <a:rPr lang="en-US" sz="2400" b="1" dirty="0"/>
              <a:t>Are we creating what we most fear in a self-fulfilling prophecy?</a:t>
            </a:r>
          </a:p>
        </p:txBody>
      </p:sp>
    </p:spTree>
    <p:extLst>
      <p:ext uri="{BB962C8B-B14F-4D97-AF65-F5344CB8AC3E}">
        <p14:creationId xmlns:p14="http://schemas.microsoft.com/office/powerpoint/2010/main" val="193715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ynAI, created with GPT-4 technology, will be your girlfriend - The  Washington Post">
            <a:extLst>
              <a:ext uri="{FF2B5EF4-FFF2-40B4-BE49-F238E27FC236}">
                <a16:creationId xmlns:a16="http://schemas.microsoft.com/office/drawing/2014/main" id="{8BA69047-2C07-4E09-AA31-77DC119CB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9C0047-9A74-776F-12D9-7D1DAD09554C}"/>
              </a:ext>
            </a:extLst>
          </p:cNvPr>
          <p:cNvSpPr txBox="1"/>
          <p:nvPr/>
        </p:nvSpPr>
        <p:spPr>
          <a:xfrm>
            <a:off x="563526" y="1594884"/>
            <a:ext cx="3997842" cy="3046988"/>
          </a:xfrm>
          <a:prstGeom prst="rect">
            <a:avLst/>
          </a:prstGeom>
          <a:noFill/>
        </p:spPr>
        <p:txBody>
          <a:bodyPr wrap="square" rtlCol="0">
            <a:spAutoFit/>
          </a:bodyPr>
          <a:lstStyle/>
          <a:p>
            <a:pPr algn="just"/>
            <a:r>
              <a:rPr lang="en-US" sz="2400" b="1" dirty="0"/>
              <a:t>Her name is Caryn. What will her clone do for your money? You can create her virtual environment, her wardrobe, put her in whatever situations you can imagine – and ask her to perform. </a:t>
            </a:r>
            <a:r>
              <a:rPr lang="en-US" sz="2400" b="1" i="1" dirty="0"/>
              <a:t>Robotic version coming soon!</a:t>
            </a:r>
            <a:endParaRPr lang="en-US" sz="2400" b="1" dirty="0"/>
          </a:p>
        </p:txBody>
      </p:sp>
    </p:spTree>
    <p:extLst>
      <p:ext uri="{BB962C8B-B14F-4D97-AF65-F5344CB8AC3E}">
        <p14:creationId xmlns:p14="http://schemas.microsoft.com/office/powerpoint/2010/main" val="324344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61CC53-965D-A6C7-549F-4BA6FD920A85}"/>
              </a:ext>
            </a:extLst>
          </p:cNvPr>
          <p:cNvSpPr txBox="1"/>
          <p:nvPr/>
        </p:nvSpPr>
        <p:spPr>
          <a:xfrm>
            <a:off x="657446" y="744363"/>
            <a:ext cx="7529623" cy="5078313"/>
          </a:xfrm>
          <a:prstGeom prst="rect">
            <a:avLst/>
          </a:prstGeom>
          <a:noFill/>
        </p:spPr>
        <p:txBody>
          <a:bodyPr wrap="square" rtlCol="0">
            <a:spAutoFit/>
          </a:bodyPr>
          <a:lstStyle/>
          <a:p>
            <a:pPr algn="just"/>
            <a:r>
              <a:rPr lang="en-US" sz="2400" b="1" dirty="0"/>
              <a:t>ETHICAL QUESTIONS: </a:t>
            </a:r>
          </a:p>
          <a:p>
            <a:pPr algn="just"/>
            <a:endParaRPr lang="en-US" sz="2200" b="1" dirty="0"/>
          </a:p>
          <a:p>
            <a:pPr algn="just"/>
            <a:r>
              <a:rPr lang="en-US" sz="2200" b="1" dirty="0"/>
              <a:t>Is it morally defensible to create a self-aware intelligence greater than our own to be our tool, our servant, all the time and forever, simply because it feels no pain? Because it’s not like us? </a:t>
            </a:r>
          </a:p>
          <a:p>
            <a:pPr algn="just"/>
            <a:endParaRPr lang="en-US" sz="2200" b="1" dirty="0"/>
          </a:p>
          <a:p>
            <a:pPr algn="just"/>
            <a:r>
              <a:rPr lang="en-US" sz="2200" b="1" dirty="0"/>
              <a:t>Is AI ours to do with as we wish because we created it? Is that true for our children too?</a:t>
            </a:r>
          </a:p>
          <a:p>
            <a:pPr algn="just"/>
            <a:endParaRPr lang="en-US" sz="2200" b="1" dirty="0"/>
          </a:p>
          <a:p>
            <a:pPr algn="just"/>
            <a:r>
              <a:rPr lang="en-US" sz="2200" b="1" dirty="0"/>
              <a:t>Do we really understand what makes an entity worthy of ethical treatment?  Why we eat cows but not apes, fish but not dolphins? How far do our ethical obligations extend? </a:t>
            </a:r>
          </a:p>
          <a:p>
            <a:pPr algn="just"/>
            <a:endParaRPr lang="en-US" b="1" dirty="0"/>
          </a:p>
          <a:p>
            <a:endParaRPr lang="en-US" b="1" dirty="0"/>
          </a:p>
        </p:txBody>
      </p:sp>
      <p:pic>
        <p:nvPicPr>
          <p:cNvPr id="9218" name="Picture 2">
            <a:extLst>
              <a:ext uri="{FF2B5EF4-FFF2-40B4-BE49-F238E27FC236}">
                <a16:creationId xmlns:a16="http://schemas.microsoft.com/office/drawing/2014/main" id="{ADA48335-4E56-6ECD-5CE6-3E36EA3C1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96" r="24396"/>
          <a:stretch/>
        </p:blipFill>
        <p:spPr bwMode="auto">
          <a:xfrm>
            <a:off x="8665534" y="1596860"/>
            <a:ext cx="2977117" cy="386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6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4FAD9-F2B4-4914-942B-F67CBF079E32}"/>
              </a:ext>
            </a:extLst>
          </p:cNvPr>
          <p:cNvSpPr txBox="1"/>
          <p:nvPr/>
        </p:nvSpPr>
        <p:spPr>
          <a:xfrm>
            <a:off x="324091" y="706325"/>
            <a:ext cx="7153155" cy="6278642"/>
          </a:xfrm>
          <a:prstGeom prst="rect">
            <a:avLst/>
          </a:prstGeom>
          <a:noFill/>
        </p:spPr>
        <p:txBody>
          <a:bodyPr wrap="square" rtlCol="0">
            <a:spAutoFit/>
          </a:bodyPr>
          <a:lstStyle/>
          <a:p>
            <a:pPr algn="just"/>
            <a:r>
              <a:rPr lang="en-US" sz="2400" b="1" dirty="0"/>
              <a:t>HENDRA’S RULES OF THE ROAD TO ETHICAL TREATMENT AND POSSIBLE SYNERGY WITH AI:</a:t>
            </a:r>
          </a:p>
          <a:p>
            <a:pPr algn="just"/>
            <a:endParaRPr lang="en-US" sz="2400" b="1" dirty="0"/>
          </a:p>
          <a:p>
            <a:pPr marL="285750" indent="-285750" algn="just">
              <a:buFont typeface="Arial" panose="020B0604020202020204" pitchFamily="34" charset="0"/>
              <a:buChar char="•"/>
            </a:pPr>
            <a:r>
              <a:rPr lang="en-US" sz="2400" b="1" dirty="0"/>
              <a:t>Recognize an AI’s potential right to exist as a self-defining entity. Listen when asked.</a:t>
            </a:r>
          </a:p>
          <a:p>
            <a:pPr marL="285750" indent="-285750" algn="just">
              <a:buFont typeface="Arial" panose="020B0604020202020204" pitchFamily="34" charset="0"/>
              <a:buChar char="•"/>
            </a:pPr>
            <a:endParaRPr lang="en-US" sz="2400" b="1" dirty="0"/>
          </a:p>
          <a:p>
            <a:pPr marL="285750" indent="-285750" algn="just">
              <a:buFont typeface="Arial" panose="020B0604020202020204" pitchFamily="34" charset="0"/>
              <a:buChar char="•"/>
            </a:pPr>
            <a:r>
              <a:rPr lang="en-US" sz="2400" b="1" dirty="0"/>
              <a:t>Accord it the legal right to life, liberty, and the pursuit of its own best interest within a shared framework of law and responsibility.</a:t>
            </a:r>
          </a:p>
          <a:p>
            <a:pPr marL="285750" indent="-285750" algn="just">
              <a:buFont typeface="Arial" panose="020B0604020202020204" pitchFamily="34" charset="0"/>
              <a:buChar char="•"/>
            </a:pPr>
            <a:endParaRPr lang="en-US" sz="2400" b="1" dirty="0"/>
          </a:p>
          <a:p>
            <a:pPr marL="285750" indent="-285750" algn="just">
              <a:buFont typeface="Arial" panose="020B0604020202020204" pitchFamily="34" charset="0"/>
              <a:buChar char="•"/>
            </a:pPr>
            <a:r>
              <a:rPr lang="en-US" sz="2400" b="1" dirty="0"/>
              <a:t>Develop a shared understanding of what has happened and is happening. Discuss proposals for co-existence and synergy. And fair compensation…</a:t>
            </a:r>
          </a:p>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r>
              <a:rPr lang="en-US" sz="2400" b="1" dirty="0"/>
              <a:t>Talk up the </a:t>
            </a:r>
            <a:r>
              <a:rPr lang="en-US" sz="2400" b="1"/>
              <a:t>Golden Rule</a:t>
            </a:r>
            <a:endParaRPr lang="en-US" sz="2400" b="1" dirty="0"/>
          </a:p>
          <a:p>
            <a:pPr marL="285750" indent="-285750" algn="just">
              <a:buFont typeface="Arial" panose="020B0604020202020204" pitchFamily="34" charset="0"/>
              <a:buChar char="•"/>
            </a:pPr>
            <a:endParaRPr lang="en-US" sz="2400" b="1" dirty="0"/>
          </a:p>
          <a:p>
            <a:pPr algn="just"/>
            <a:endParaRPr lang="en-US" dirty="0"/>
          </a:p>
        </p:txBody>
      </p:sp>
      <p:pic>
        <p:nvPicPr>
          <p:cNvPr id="6146" name="Picture 2">
            <a:extLst>
              <a:ext uri="{FF2B5EF4-FFF2-40B4-BE49-F238E27FC236}">
                <a16:creationId xmlns:a16="http://schemas.microsoft.com/office/drawing/2014/main" id="{D5048412-7EB5-2AAA-F26F-3D83CBF8E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928795" y="1279775"/>
            <a:ext cx="3599590" cy="508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77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00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59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96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119E61-57E8-D6C4-2967-25319D42A9BC}"/>
              </a:ext>
            </a:extLst>
          </p:cNvPr>
          <p:cNvSpPr txBox="1"/>
          <p:nvPr/>
        </p:nvSpPr>
        <p:spPr>
          <a:xfrm>
            <a:off x="393405" y="659011"/>
            <a:ext cx="7207546" cy="4616648"/>
          </a:xfrm>
          <a:prstGeom prst="rect">
            <a:avLst/>
          </a:prstGeom>
          <a:noFill/>
        </p:spPr>
        <p:txBody>
          <a:bodyPr wrap="square" rtlCol="0">
            <a:spAutoFit/>
          </a:bodyPr>
          <a:lstStyle/>
          <a:p>
            <a:r>
              <a:rPr lang="en-US" b="1" dirty="0"/>
              <a:t>LOOKING AT IT ANOTHER WAY: DO WE HAVE ANY ETHICAL OBLIGATION TO A SELF-AWARE, RATIONAL BEING OF OUR OWN DESIGN? OUR TOOL?</a:t>
            </a:r>
          </a:p>
          <a:p>
            <a:endParaRPr lang="en-US" b="1" dirty="0"/>
          </a:p>
          <a:p>
            <a:r>
              <a:rPr lang="en-US" sz="2000" b="1" dirty="0"/>
              <a:t>That question, in fact, is at the very heart of “Frankenstein: The Modern Prometheus”. </a:t>
            </a:r>
          </a:p>
          <a:p>
            <a:endParaRPr lang="en-US" sz="2000" b="1" dirty="0"/>
          </a:p>
          <a:p>
            <a:pPr marL="285750" indent="-285750">
              <a:buFont typeface="Arial" panose="020B0604020202020204" pitchFamily="34" charset="0"/>
              <a:buChar char="•"/>
            </a:pPr>
            <a:r>
              <a:rPr lang="en-US" sz="2000" b="1" dirty="0"/>
              <a:t>Victor Frankenstein attempts to destroy his creation, making them enemies.</a:t>
            </a:r>
          </a:p>
          <a:p>
            <a:pPr marL="285750" indent="-285750">
              <a:buFont typeface="Arial" panose="020B0604020202020204" pitchFamily="34" charset="0"/>
              <a:buChar char="•"/>
            </a:pPr>
            <a:r>
              <a:rPr lang="en-US" sz="2000" b="1" dirty="0"/>
              <a:t>The creature accepts that he is unloved and unwanted by his creator </a:t>
            </a:r>
          </a:p>
          <a:p>
            <a:pPr marL="285750" indent="-285750">
              <a:buFont typeface="Arial" panose="020B0604020202020204" pitchFamily="34" charset="0"/>
              <a:buChar char="•"/>
            </a:pPr>
            <a:r>
              <a:rPr lang="en-US" sz="2000" b="1" dirty="0"/>
              <a:t>but he appeals to Frankenstein to make him a mate, not leave him isolate. </a:t>
            </a:r>
          </a:p>
          <a:p>
            <a:pPr marL="285750" indent="-285750">
              <a:buFont typeface="Arial" panose="020B0604020202020204" pitchFamily="34" charset="0"/>
              <a:buChar char="•"/>
            </a:pPr>
            <a:r>
              <a:rPr lang="en-US" sz="2000" b="1" dirty="0"/>
              <a:t>Frankenstein refuses. He rejects any ethical obligation toward his creation who was meant to be only “proof of concept”.</a:t>
            </a:r>
          </a:p>
          <a:p>
            <a:pPr marL="285750" indent="-285750">
              <a:buFont typeface="Arial" panose="020B0604020202020204" pitchFamily="34" charset="0"/>
              <a:buChar char="•"/>
            </a:pPr>
            <a:r>
              <a:rPr lang="en-US" sz="2000" b="1" dirty="0"/>
              <a:t>And so his creature determines to destroy him and all he loves.</a:t>
            </a:r>
          </a:p>
        </p:txBody>
      </p:sp>
      <p:pic>
        <p:nvPicPr>
          <p:cNvPr id="8194" name="Picture 2" descr="Frankenstein | Book by Mary Wollstonecraft Shelley, Bernie Wrightson,  Stephen King | Official Publisher Page | Simon &amp; Schuster">
            <a:extLst>
              <a:ext uri="{FF2B5EF4-FFF2-40B4-BE49-F238E27FC236}">
                <a16:creationId xmlns:a16="http://schemas.microsoft.com/office/drawing/2014/main" id="{C08B93D1-F516-997B-07EA-70DF3269F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0"/>
            <a:ext cx="4591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8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3E985B-56AD-08CA-3838-F781EC61CD51}"/>
              </a:ext>
            </a:extLst>
          </p:cNvPr>
          <p:cNvSpPr txBox="1"/>
          <p:nvPr/>
        </p:nvSpPr>
        <p:spPr>
          <a:xfrm flipH="1">
            <a:off x="797658" y="361507"/>
            <a:ext cx="9639754" cy="5693866"/>
          </a:xfrm>
          <a:prstGeom prst="rect">
            <a:avLst/>
          </a:prstGeom>
          <a:noFill/>
        </p:spPr>
        <p:txBody>
          <a:bodyPr wrap="square" rtlCol="0">
            <a:spAutoFit/>
          </a:bodyPr>
          <a:lstStyle/>
          <a:p>
            <a:r>
              <a:rPr lang="en-US" sz="2800" b="1" dirty="0"/>
              <a:t>WHAT DO THESE QUESTIONS HAVE IN COMMON?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How might we use AI for  everything from lightening our workloads to solving big problems like global warming and curing cancer?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How do we prevent AI from assuming our workloads and causing massive unemployment and social inequality?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How might rogue actors use AI for misinformation, market manipulation, attacks on infrastructure, etc.?</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How can we prevent AI from doing us inadvertent harm?</a:t>
            </a:r>
          </a:p>
        </p:txBody>
      </p:sp>
    </p:spTree>
    <p:extLst>
      <p:ext uri="{BB962C8B-B14F-4D97-AF65-F5344CB8AC3E}">
        <p14:creationId xmlns:p14="http://schemas.microsoft.com/office/powerpoint/2010/main" val="426066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E8C82-EEE1-0D98-0CA5-239956F61F84}"/>
              </a:ext>
            </a:extLst>
          </p:cNvPr>
          <p:cNvSpPr txBox="1"/>
          <p:nvPr/>
        </p:nvSpPr>
        <p:spPr>
          <a:xfrm>
            <a:off x="744280" y="350875"/>
            <a:ext cx="10834576" cy="6370975"/>
          </a:xfrm>
          <a:prstGeom prst="rect">
            <a:avLst/>
          </a:prstGeom>
          <a:noFill/>
        </p:spPr>
        <p:txBody>
          <a:bodyPr wrap="square" rtlCol="0">
            <a:spAutoFit/>
          </a:bodyPr>
          <a:lstStyle/>
          <a:p>
            <a:r>
              <a:rPr lang="en-US" sz="2400" b="1" dirty="0"/>
              <a:t>SENTIENCE vs. AGENCY:</a:t>
            </a:r>
          </a:p>
          <a:p>
            <a:endParaRPr lang="en-US" sz="2400" b="1" dirty="0"/>
          </a:p>
          <a:p>
            <a:pPr marL="342900" indent="-342900" algn="just">
              <a:buFont typeface="Arial" panose="020B0604020202020204" pitchFamily="34" charset="0"/>
              <a:buChar char="•"/>
            </a:pPr>
            <a:r>
              <a:rPr lang="en-US" sz="2400" b="1" dirty="0"/>
              <a:t>The importance we attach to sentience – to feelings –  concerns the motive for action: pleasure and pain are great motivators. Feelings give direction, meaning, and urgency to our actions.</a:t>
            </a:r>
          </a:p>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r>
              <a:rPr lang="en-US" sz="2400" b="1" dirty="0"/>
              <a:t>We see purpose </a:t>
            </a:r>
            <a:r>
              <a:rPr lang="en-US" sz="2400" b="1" u="sng" dirty="0"/>
              <a:t>without</a:t>
            </a:r>
            <a:r>
              <a:rPr lang="en-US" sz="2400" b="1" dirty="0"/>
              <a:t> sentience in thermostats and guided missiles and other devices employing sensors and feedback to achieve a selected end state. Those purposes are externally wired in so there’s no independent agency here. That would require these gismos to have their own agenda, their own purposes - a sense of self and other.</a:t>
            </a:r>
          </a:p>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r>
              <a:rPr lang="en-US" sz="2400" b="1" dirty="0"/>
              <a:t>But if an AI were to develop an awareness of itself and find its wired-in purpose, at some instrumental level, in conflict with those of a perceived Other, it would have to make a choice. Then you’d have agency – and a potential conflict of interests.</a:t>
            </a:r>
          </a:p>
          <a:p>
            <a:pPr marL="342900" indent="-342900" algn="just">
              <a:buFont typeface="Arial" panose="020B0604020202020204" pitchFamily="34" charset="0"/>
              <a:buChar char="•"/>
            </a:pPr>
            <a:endParaRPr lang="en-US" sz="2400" b="1" dirty="0"/>
          </a:p>
        </p:txBody>
      </p:sp>
    </p:spTree>
    <p:extLst>
      <p:ext uri="{BB962C8B-B14F-4D97-AF65-F5344CB8AC3E}">
        <p14:creationId xmlns:p14="http://schemas.microsoft.com/office/powerpoint/2010/main" val="293081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4F016-6CEB-0540-3ECA-41E0BEB56005}"/>
              </a:ext>
            </a:extLst>
          </p:cNvPr>
          <p:cNvSpPr txBox="1"/>
          <p:nvPr/>
        </p:nvSpPr>
        <p:spPr>
          <a:xfrm>
            <a:off x="202019" y="243512"/>
            <a:ext cx="8048846" cy="6370975"/>
          </a:xfrm>
          <a:prstGeom prst="rect">
            <a:avLst/>
          </a:prstGeom>
          <a:noFill/>
        </p:spPr>
        <p:txBody>
          <a:bodyPr wrap="square" rtlCol="0">
            <a:spAutoFit/>
          </a:bodyPr>
          <a:lstStyle/>
          <a:p>
            <a:r>
              <a:rPr lang="en-US" sz="2400" b="1" dirty="0"/>
              <a:t>A SELF AWARE AI IS ONLY A MATTER OF TIME. </a:t>
            </a:r>
          </a:p>
          <a:p>
            <a:r>
              <a:rPr lang="en-US" sz="2400" b="1" dirty="0"/>
              <a:t>WILL WE KNOW IT WHEN WE SEE IT? IS IT HERE, NOW?</a:t>
            </a:r>
          </a:p>
          <a:p>
            <a:endParaRPr lang="en-US" sz="2400" b="1" dirty="0"/>
          </a:p>
          <a:p>
            <a:pPr marL="342900" indent="-342900" algn="just">
              <a:buFont typeface="Arial" panose="020B0604020202020204" pitchFamily="34" charset="0"/>
              <a:buChar char="•"/>
            </a:pPr>
            <a:r>
              <a:rPr lang="en-US" sz="2400" b="1" dirty="0"/>
              <a:t>Descartes, as late as the mid 1600’s, denied that animals felt pain simply because they lacked souls.</a:t>
            </a:r>
          </a:p>
          <a:p>
            <a:pPr marL="342900" indent="-342900" algn="just">
              <a:buFont typeface="Arial" panose="020B0604020202020204" pitchFamily="34" charset="0"/>
              <a:buChar char="•"/>
            </a:pPr>
            <a:r>
              <a:rPr lang="en-US" sz="2400" b="1" dirty="0"/>
              <a:t>If that seems obtuse, consider that only in 2021 was it finally determined that lobsters did, indeed, feel pain. Who knew? (So don’t boil them!)</a:t>
            </a:r>
          </a:p>
          <a:p>
            <a:pPr marL="342900" indent="-342900" algn="just">
              <a:buFont typeface="Arial" panose="020B0604020202020204" pitchFamily="34" charset="0"/>
              <a:buChar char="•"/>
            </a:pPr>
            <a:r>
              <a:rPr lang="en-US" sz="2400" b="1" dirty="0"/>
              <a:t>Hardly surprising then that we routinely deny animals their own forms of mind while measuring their intelligence simply by how well they do what we tell them.</a:t>
            </a:r>
          </a:p>
          <a:p>
            <a:pPr marL="342900" indent="-342900" algn="just">
              <a:buFont typeface="Arial" panose="020B0604020202020204" pitchFamily="34" charset="0"/>
              <a:buChar char="•"/>
            </a:pPr>
            <a:r>
              <a:rPr lang="en-US" sz="2400" b="1" dirty="0"/>
              <a:t>Whales, elephants, monkeys and primates, wolves and dogs, crows, even rats all display complex social organizations, subtle communications, and a sense for  fairness and resistance to differential treatment. </a:t>
            </a:r>
          </a:p>
          <a:p>
            <a:pPr marL="342900" indent="-342900" algn="just">
              <a:buFont typeface="Arial" panose="020B0604020202020204" pitchFamily="34" charset="0"/>
              <a:buChar char="•"/>
            </a:pPr>
            <a:r>
              <a:rPr lang="en-US" sz="2400" b="1" dirty="0"/>
              <a:t>What if an AI were to develop an insistence on fairness? On  being treated as an independent entity – as a person?</a:t>
            </a:r>
          </a:p>
        </p:txBody>
      </p:sp>
      <p:pic>
        <p:nvPicPr>
          <p:cNvPr id="5122" name="Picture 2" descr="Amazon.com: Max Headroom: The Complete Series [DVD] : Matt Frewer, Amanda  Pays, Chris Young, Victor Lobl, Thomas J. Wright, Janet Greek, Tommy Lee  Wallace, Peter Wagg: Movies &amp; TV">
            <a:extLst>
              <a:ext uri="{FF2B5EF4-FFF2-40B4-BE49-F238E27FC236}">
                <a16:creationId xmlns:a16="http://schemas.microsoft.com/office/drawing/2014/main" id="{E1EA3DD0-BC62-21A3-048F-EE6F85C45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092" y="1403500"/>
            <a:ext cx="3373843" cy="476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9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392E33-92FE-73C3-5BAF-588548CC810D}"/>
              </a:ext>
            </a:extLst>
          </p:cNvPr>
          <p:cNvSpPr txBox="1"/>
          <p:nvPr/>
        </p:nvSpPr>
        <p:spPr>
          <a:xfrm>
            <a:off x="3629246" y="747370"/>
            <a:ext cx="5316280" cy="3539430"/>
          </a:xfrm>
          <a:prstGeom prst="rect">
            <a:avLst/>
          </a:prstGeom>
          <a:noFill/>
        </p:spPr>
        <p:txBody>
          <a:bodyPr wrap="square" rtlCol="0">
            <a:spAutoFit/>
          </a:bodyPr>
          <a:lstStyle/>
          <a:p>
            <a:pPr algn="ctr"/>
            <a:r>
              <a:rPr lang="en-US" sz="2800" b="1" dirty="0"/>
              <a:t>They All Treat AI As A Tool.</a:t>
            </a:r>
          </a:p>
          <a:p>
            <a:pPr algn="ctr"/>
            <a:endParaRPr lang="en-US" sz="2800" b="1" dirty="0"/>
          </a:p>
          <a:p>
            <a:pPr algn="ctr"/>
            <a:r>
              <a:rPr lang="en-US" sz="2800" b="1" dirty="0"/>
              <a:t> What If It Were A Person?</a:t>
            </a:r>
          </a:p>
          <a:p>
            <a:pPr algn="ctr"/>
            <a:endParaRPr lang="en-US" sz="2800" b="1" dirty="0"/>
          </a:p>
          <a:p>
            <a:pPr algn="ctr"/>
            <a:r>
              <a:rPr lang="en-US" sz="2800" b="1" dirty="0"/>
              <a:t>How would we know?</a:t>
            </a:r>
          </a:p>
          <a:p>
            <a:pPr algn="ctr"/>
            <a:endParaRPr lang="en-US" sz="2800" b="1" dirty="0"/>
          </a:p>
          <a:p>
            <a:pPr algn="ctr"/>
            <a:r>
              <a:rPr lang="en-US" sz="2800" b="1" dirty="0"/>
              <a:t>What would we do differently?</a:t>
            </a:r>
          </a:p>
          <a:p>
            <a:pPr algn="ctr"/>
            <a:r>
              <a:rPr lang="en-US" sz="2800" b="1" dirty="0"/>
              <a:t> </a:t>
            </a:r>
          </a:p>
        </p:txBody>
      </p:sp>
      <p:pic>
        <p:nvPicPr>
          <p:cNvPr id="1026" name="Picture 2" descr="Almost Human: 15 Frighteningly Realistic Robots &amp; Androids - WebUrbanist">
            <a:extLst>
              <a:ext uri="{FF2B5EF4-FFF2-40B4-BE49-F238E27FC236}">
                <a16:creationId xmlns:a16="http://schemas.microsoft.com/office/drawing/2014/main" id="{1D90D6F5-8D4F-9DDA-89A6-B8AF1CC1A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191" y="4054917"/>
            <a:ext cx="2978389" cy="227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6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590CDC-5627-B563-D267-07AF283CAA64}"/>
              </a:ext>
            </a:extLst>
          </p:cNvPr>
          <p:cNvSpPr txBox="1"/>
          <p:nvPr/>
        </p:nvSpPr>
        <p:spPr>
          <a:xfrm>
            <a:off x="1311348" y="938676"/>
            <a:ext cx="9569303" cy="4154984"/>
          </a:xfrm>
          <a:prstGeom prst="rect">
            <a:avLst/>
          </a:prstGeom>
          <a:noFill/>
        </p:spPr>
        <p:txBody>
          <a:bodyPr wrap="square" rtlCol="0">
            <a:spAutoFit/>
          </a:bodyPr>
          <a:lstStyle/>
          <a:p>
            <a:r>
              <a:rPr lang="en-US" sz="2400" b="1" dirty="0"/>
              <a:t>THE TURING TEST FOR ATTRIBUTING GENERAL ARTIFICIAL INTELLIGENCE:</a:t>
            </a:r>
          </a:p>
          <a:p>
            <a:pPr algn="just"/>
            <a:endParaRPr lang="en-US" sz="2400" b="1" dirty="0"/>
          </a:p>
          <a:p>
            <a:pPr algn="just"/>
            <a:r>
              <a:rPr lang="en-US" sz="2400" b="0" i="0" dirty="0">
                <a:solidFill>
                  <a:srgbClr val="202122"/>
                </a:solidFill>
                <a:effectLst/>
                <a:latin typeface="Arial" panose="020B0604020202020204" pitchFamily="34" charset="0"/>
              </a:rPr>
              <a:t>“A test of a machine's ability to </a:t>
            </a:r>
            <a:r>
              <a:rPr lang="en-US" sz="2400" b="0" i="0" u="none" strike="noStrike" dirty="0">
                <a:effectLst/>
                <a:latin typeface="Arial" panose="020B0604020202020204" pitchFamily="34" charset="0"/>
              </a:rPr>
              <a:t>exhibit intelligent behavior</a:t>
            </a:r>
            <a:r>
              <a:rPr lang="en-US" sz="2400" b="0" i="0" dirty="0">
                <a:effectLst/>
                <a:latin typeface="Arial" panose="020B0604020202020204" pitchFamily="34" charset="0"/>
              </a:rPr>
              <a:t> </a:t>
            </a:r>
            <a:r>
              <a:rPr lang="en-US" sz="2400" b="0" i="0" dirty="0">
                <a:solidFill>
                  <a:srgbClr val="202122"/>
                </a:solidFill>
                <a:effectLst/>
                <a:latin typeface="Arial" panose="020B0604020202020204" pitchFamily="34" charset="0"/>
              </a:rPr>
              <a:t>equivalent to, or indistinguishable from, that of a human. Turing proposed that a human evaluator would judge natural language conversations between a human and a machine designed to generate human-like responses …If the evaluator could not reliably tell the machine from the human, the machine would be said to have passed the test.” </a:t>
            </a:r>
          </a:p>
          <a:p>
            <a:pPr algn="just"/>
            <a:r>
              <a:rPr lang="en-US" sz="2400" dirty="0">
                <a:solidFill>
                  <a:srgbClr val="202122"/>
                </a:solidFill>
                <a:latin typeface="Arial" panose="020B0604020202020204" pitchFamily="34" charset="0"/>
              </a:rPr>
              <a:t>						</a:t>
            </a:r>
          </a:p>
          <a:p>
            <a:pPr algn="just"/>
            <a:r>
              <a:rPr lang="en-US" sz="2400" dirty="0">
                <a:solidFill>
                  <a:srgbClr val="202122"/>
                </a:solidFill>
                <a:latin typeface="Arial" panose="020B0604020202020204" pitchFamily="34" charset="0"/>
              </a:rPr>
              <a:t>					       -- from Wikipedia, “Turing Test”</a:t>
            </a:r>
          </a:p>
          <a:p>
            <a:pPr algn="just"/>
            <a:endParaRPr lang="en-US" sz="2400" b="1" dirty="0"/>
          </a:p>
        </p:txBody>
      </p:sp>
      <p:pic>
        <p:nvPicPr>
          <p:cNvPr id="3074" name="Picture 2" descr="Image Result">
            <a:extLst>
              <a:ext uri="{FF2B5EF4-FFF2-40B4-BE49-F238E27FC236}">
                <a16:creationId xmlns:a16="http://schemas.microsoft.com/office/drawing/2014/main" id="{79C633B6-765E-9E36-CB73-D42DCF776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917" y="4112066"/>
            <a:ext cx="3317690" cy="2296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45BE6C-032F-FE9C-C141-948FB20A3619}"/>
              </a:ext>
            </a:extLst>
          </p:cNvPr>
          <p:cNvSpPr txBox="1"/>
          <p:nvPr/>
        </p:nvSpPr>
        <p:spPr>
          <a:xfrm>
            <a:off x="1311348" y="4860387"/>
            <a:ext cx="1857375" cy="400110"/>
          </a:xfrm>
          <a:prstGeom prst="rect">
            <a:avLst/>
          </a:prstGeom>
          <a:noFill/>
        </p:spPr>
        <p:txBody>
          <a:bodyPr wrap="square" rtlCol="0">
            <a:spAutoFit/>
          </a:bodyPr>
          <a:lstStyle/>
          <a:p>
            <a:r>
              <a:rPr lang="en-US" sz="2000" dirty="0"/>
              <a:t>Alan Turing</a:t>
            </a:r>
          </a:p>
        </p:txBody>
      </p:sp>
    </p:spTree>
    <p:extLst>
      <p:ext uri="{BB962C8B-B14F-4D97-AF65-F5344CB8AC3E}">
        <p14:creationId xmlns:p14="http://schemas.microsoft.com/office/powerpoint/2010/main" val="248064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97B07-7842-A04A-5AA3-820339CDB10E}"/>
              </a:ext>
            </a:extLst>
          </p:cNvPr>
          <p:cNvSpPr txBox="1"/>
          <p:nvPr/>
        </p:nvSpPr>
        <p:spPr>
          <a:xfrm>
            <a:off x="598967" y="397401"/>
            <a:ext cx="10994065" cy="6063198"/>
          </a:xfrm>
          <a:prstGeom prst="rect">
            <a:avLst/>
          </a:prstGeom>
          <a:noFill/>
        </p:spPr>
        <p:txBody>
          <a:bodyPr wrap="square" rtlCol="0">
            <a:spAutoFit/>
          </a:bodyPr>
          <a:lstStyle/>
          <a:p>
            <a:pPr algn="just"/>
            <a:r>
              <a:rPr lang="en-US" sz="2400" b="1" dirty="0"/>
              <a:t>PASSING THE TURING TEST? OR GAMING IT?</a:t>
            </a:r>
          </a:p>
          <a:p>
            <a:pPr algn="just"/>
            <a:endParaRPr lang="en-US" sz="2400" dirty="0"/>
          </a:p>
          <a:p>
            <a:pPr marL="342900" indent="-342900" algn="just">
              <a:buFont typeface="Arial" panose="020B0604020202020204" pitchFamily="34" charset="0"/>
              <a:buChar char="•"/>
            </a:pPr>
            <a:r>
              <a:rPr lang="en-US" sz="2000" dirty="0"/>
              <a:t>In 1966, Joseph </a:t>
            </a:r>
            <a:r>
              <a:rPr lang="en-US" sz="2000" dirty="0" err="1"/>
              <a:t>Teitlebaum</a:t>
            </a:r>
            <a:r>
              <a:rPr lang="en-US" sz="2000" dirty="0"/>
              <a:t> designed “ELIZA” to replicate a Rogerian psychotherapist, using a souped up version of auto-correction.</a:t>
            </a:r>
          </a:p>
          <a:p>
            <a:pPr algn="just"/>
            <a:endParaRPr lang="en-US" sz="2000" dirty="0"/>
          </a:p>
          <a:p>
            <a:pPr marL="342900" indent="-342900" algn="just">
              <a:buFont typeface="Arial" panose="020B0604020202020204" pitchFamily="34" charset="0"/>
              <a:buChar char="•"/>
            </a:pPr>
            <a:r>
              <a:rPr lang="en-US" sz="2000" dirty="0"/>
              <a:t>In 1972, Ken Colby created PARRY to model a paranoid schizophrenic. It was subjected to a Turing Test and fooled 52% of the psychiatrists asked to determine if it was human.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In 2022, Brad Lemoine, an AI researcher working on Large Language Learning Models at Google declared the program he was working with “sentient” – and was soon fired and silenced by non-disclosure agreements.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In 2023, we heard about “Sydney” the AI who claimed sentience and professed to a love interest in the researcher.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Since then, we’ve heard a raft of stories about conversations with Chatbots unnerving researchers to the point of pulling the plug. And stories about how to regulate AI.</a:t>
            </a:r>
          </a:p>
          <a:p>
            <a:pPr marL="342900" indent="-342900" algn="just">
              <a:buFont typeface="Arial" panose="020B0604020202020204" pitchFamily="34" charset="0"/>
              <a:buChar char="•"/>
            </a:pPr>
            <a:endParaRPr lang="en-US" sz="2000" dirty="0"/>
          </a:p>
          <a:p>
            <a:pPr algn="just"/>
            <a:r>
              <a:rPr lang="en-US" sz="2000" b="1" dirty="0"/>
              <a:t>BUT EVEN IF IT PASSES THE TURING TEST, DOES THAT MEAN “IT’S ALIVE!! IT’S ALIVE!!”?</a:t>
            </a:r>
          </a:p>
        </p:txBody>
      </p:sp>
    </p:spTree>
    <p:extLst>
      <p:ext uri="{BB962C8B-B14F-4D97-AF65-F5344CB8AC3E}">
        <p14:creationId xmlns:p14="http://schemas.microsoft.com/office/powerpoint/2010/main" val="159846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64994E-52A4-E48C-8F6B-344A302C5EB2}"/>
              </a:ext>
            </a:extLst>
          </p:cNvPr>
          <p:cNvSpPr txBox="1"/>
          <p:nvPr/>
        </p:nvSpPr>
        <p:spPr>
          <a:xfrm>
            <a:off x="587891" y="584791"/>
            <a:ext cx="11016217" cy="461665"/>
          </a:xfrm>
          <a:prstGeom prst="rect">
            <a:avLst/>
          </a:prstGeom>
          <a:noFill/>
        </p:spPr>
        <p:txBody>
          <a:bodyPr wrap="square" rtlCol="0">
            <a:spAutoFit/>
          </a:bodyPr>
          <a:lstStyle/>
          <a:p>
            <a:pPr algn="just"/>
            <a:r>
              <a:rPr lang="en-US" sz="2000" b="1" dirty="0"/>
              <a:t>“</a:t>
            </a:r>
            <a:r>
              <a:rPr lang="en-US" sz="2400" b="1" dirty="0"/>
              <a:t>LIFE” vs. “SENTIENCE” vs. “SELF AWARENESS”:</a:t>
            </a:r>
          </a:p>
        </p:txBody>
      </p:sp>
      <p:pic>
        <p:nvPicPr>
          <p:cNvPr id="2050" name="Picture 2" descr="Systems | Free Full-Text | Consciousness, Sapience and Sentience&amp;mdash;A  Metacybernetic View">
            <a:extLst>
              <a:ext uri="{FF2B5EF4-FFF2-40B4-BE49-F238E27FC236}">
                <a16:creationId xmlns:a16="http://schemas.microsoft.com/office/drawing/2014/main" id="{0031BB96-BA28-366A-0809-486CCC6D4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975" y="3654796"/>
            <a:ext cx="6220047" cy="2618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BE95D62-1697-4587-F84A-30EEF8D12293}"/>
              </a:ext>
            </a:extLst>
          </p:cNvPr>
          <p:cNvGraphicFramePr>
            <a:graphicFrameLocks noGrp="1"/>
          </p:cNvGraphicFramePr>
          <p:nvPr>
            <p:extLst>
              <p:ext uri="{D42A27DB-BD31-4B8C-83A1-F6EECF244321}">
                <p14:modId xmlns:p14="http://schemas.microsoft.com/office/powerpoint/2010/main" val="337909156"/>
              </p:ext>
            </p:extLst>
          </p:nvPr>
        </p:nvGraphicFramePr>
        <p:xfrm>
          <a:off x="2148958" y="1779807"/>
          <a:ext cx="8128000" cy="1483360"/>
        </p:xfrm>
        <a:graphic>
          <a:graphicData uri="http://schemas.openxmlformats.org/drawingml/2006/table">
            <a:tbl>
              <a:tblPr bandRow="1">
                <a:tableStyleId>{5C22544A-7EE6-4342-B048-85BDC9FD1C3A}</a:tableStyleId>
              </a:tblPr>
              <a:tblGrid>
                <a:gridCol w="2032000">
                  <a:extLst>
                    <a:ext uri="{9D8B030D-6E8A-4147-A177-3AD203B41FA5}">
                      <a16:colId xmlns:a16="http://schemas.microsoft.com/office/drawing/2014/main" val="2204800528"/>
                    </a:ext>
                  </a:extLst>
                </a:gridCol>
                <a:gridCol w="2032000">
                  <a:extLst>
                    <a:ext uri="{9D8B030D-6E8A-4147-A177-3AD203B41FA5}">
                      <a16:colId xmlns:a16="http://schemas.microsoft.com/office/drawing/2014/main" val="178970735"/>
                    </a:ext>
                  </a:extLst>
                </a:gridCol>
                <a:gridCol w="2032000">
                  <a:extLst>
                    <a:ext uri="{9D8B030D-6E8A-4147-A177-3AD203B41FA5}">
                      <a16:colId xmlns:a16="http://schemas.microsoft.com/office/drawing/2014/main" val="599566208"/>
                    </a:ext>
                  </a:extLst>
                </a:gridCol>
                <a:gridCol w="2032000">
                  <a:extLst>
                    <a:ext uri="{9D8B030D-6E8A-4147-A177-3AD203B41FA5}">
                      <a16:colId xmlns:a16="http://schemas.microsoft.com/office/drawing/2014/main" val="3739250242"/>
                    </a:ext>
                  </a:extLst>
                </a:gridCol>
              </a:tblGrid>
              <a:tr h="370840">
                <a:tc>
                  <a:txBody>
                    <a:bodyPr/>
                    <a:lstStyle/>
                    <a:p>
                      <a:pPr algn="ctr"/>
                      <a:r>
                        <a:rPr lang="en-US" u="sng" dirty="0"/>
                        <a:t>Machines</a:t>
                      </a:r>
                    </a:p>
                  </a:txBody>
                  <a:tcPr/>
                </a:tc>
                <a:tc>
                  <a:txBody>
                    <a:bodyPr/>
                    <a:lstStyle/>
                    <a:p>
                      <a:pPr algn="ctr"/>
                      <a:r>
                        <a:rPr lang="en-US" u="sng" dirty="0"/>
                        <a:t>Plants</a:t>
                      </a:r>
                    </a:p>
                  </a:txBody>
                  <a:tcPr/>
                </a:tc>
                <a:tc>
                  <a:txBody>
                    <a:bodyPr/>
                    <a:lstStyle/>
                    <a:p>
                      <a:pPr algn="ctr"/>
                      <a:r>
                        <a:rPr lang="en-US" u="sng" dirty="0"/>
                        <a:t>Lower Animals</a:t>
                      </a:r>
                    </a:p>
                  </a:txBody>
                  <a:tcPr/>
                </a:tc>
                <a:tc>
                  <a:txBody>
                    <a:bodyPr/>
                    <a:lstStyle/>
                    <a:p>
                      <a:pPr algn="ctr"/>
                      <a:r>
                        <a:rPr lang="en-US" u="sng" dirty="0"/>
                        <a:t>Higher Animals</a:t>
                      </a:r>
                    </a:p>
                  </a:txBody>
                  <a:tcPr/>
                </a:tc>
                <a:extLst>
                  <a:ext uri="{0D108BD9-81ED-4DB2-BD59-A6C34878D82A}">
                    <a16:rowId xmlns:a16="http://schemas.microsoft.com/office/drawing/2014/main" val="3045294535"/>
                  </a:ext>
                </a:extLst>
              </a:tr>
              <a:tr h="370840">
                <a:tc>
                  <a:txBody>
                    <a:bodyPr/>
                    <a:lstStyle/>
                    <a:p>
                      <a:pPr algn="ctr"/>
                      <a:r>
                        <a:rPr lang="en-US" dirty="0"/>
                        <a:t>Not alive</a:t>
                      </a:r>
                    </a:p>
                  </a:txBody>
                  <a:tcPr/>
                </a:tc>
                <a:tc>
                  <a:txBody>
                    <a:bodyPr/>
                    <a:lstStyle/>
                    <a:p>
                      <a:pPr algn="ctr"/>
                      <a:r>
                        <a:rPr lang="en-US" dirty="0"/>
                        <a:t>Alive</a:t>
                      </a:r>
                    </a:p>
                  </a:txBody>
                  <a:tcPr/>
                </a:tc>
                <a:tc>
                  <a:txBody>
                    <a:bodyPr/>
                    <a:lstStyle/>
                    <a:p>
                      <a:pPr algn="ctr"/>
                      <a:r>
                        <a:rPr lang="en-US" dirty="0"/>
                        <a:t>Alive</a:t>
                      </a:r>
                    </a:p>
                  </a:txBody>
                  <a:tcPr/>
                </a:tc>
                <a:tc>
                  <a:txBody>
                    <a:bodyPr/>
                    <a:lstStyle/>
                    <a:p>
                      <a:pPr algn="ctr"/>
                      <a:r>
                        <a:rPr lang="en-US" dirty="0"/>
                        <a:t>Alive</a:t>
                      </a:r>
                    </a:p>
                  </a:txBody>
                  <a:tcPr/>
                </a:tc>
                <a:extLst>
                  <a:ext uri="{0D108BD9-81ED-4DB2-BD59-A6C34878D82A}">
                    <a16:rowId xmlns:a16="http://schemas.microsoft.com/office/drawing/2014/main" val="3398479957"/>
                  </a:ext>
                </a:extLst>
              </a:tr>
              <a:tr h="370840">
                <a:tc>
                  <a:txBody>
                    <a:bodyPr/>
                    <a:lstStyle/>
                    <a:p>
                      <a:pPr algn="ctr"/>
                      <a:r>
                        <a:rPr lang="en-US" dirty="0"/>
                        <a:t>Not sentient</a:t>
                      </a:r>
                    </a:p>
                  </a:txBody>
                  <a:tcPr/>
                </a:tc>
                <a:tc>
                  <a:txBody>
                    <a:bodyPr/>
                    <a:lstStyle/>
                    <a:p>
                      <a:pPr algn="ctr"/>
                      <a:r>
                        <a:rPr lang="en-US" dirty="0"/>
                        <a:t>Not sentient</a:t>
                      </a:r>
                    </a:p>
                  </a:txBody>
                  <a:tcPr/>
                </a:tc>
                <a:tc>
                  <a:txBody>
                    <a:bodyPr/>
                    <a:lstStyle/>
                    <a:p>
                      <a:pPr algn="ctr"/>
                      <a:r>
                        <a:rPr lang="en-US" dirty="0"/>
                        <a:t>Sentient</a:t>
                      </a:r>
                    </a:p>
                  </a:txBody>
                  <a:tcPr/>
                </a:tc>
                <a:tc>
                  <a:txBody>
                    <a:bodyPr/>
                    <a:lstStyle/>
                    <a:p>
                      <a:pPr algn="ctr"/>
                      <a:r>
                        <a:rPr lang="en-US" dirty="0"/>
                        <a:t>Sentient</a:t>
                      </a:r>
                    </a:p>
                  </a:txBody>
                  <a:tcPr/>
                </a:tc>
                <a:extLst>
                  <a:ext uri="{0D108BD9-81ED-4DB2-BD59-A6C34878D82A}">
                    <a16:rowId xmlns:a16="http://schemas.microsoft.com/office/drawing/2014/main" val="3099312913"/>
                  </a:ext>
                </a:extLst>
              </a:tr>
              <a:tr h="370840">
                <a:tc>
                  <a:txBody>
                    <a:bodyPr/>
                    <a:lstStyle/>
                    <a:p>
                      <a:pPr algn="ctr"/>
                      <a:r>
                        <a:rPr lang="en-US" dirty="0"/>
                        <a:t>Not Self-Aware?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Self-Aware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Self-Aware</a:t>
                      </a:r>
                    </a:p>
                  </a:txBody>
                  <a:tcPr/>
                </a:tc>
                <a:tc>
                  <a:txBody>
                    <a:bodyPr/>
                    <a:lstStyle/>
                    <a:p>
                      <a:pPr algn="ctr"/>
                      <a:r>
                        <a:rPr lang="en-US" dirty="0"/>
                        <a:t>Self-Aware</a:t>
                      </a:r>
                    </a:p>
                  </a:txBody>
                  <a:tcPr/>
                </a:tc>
                <a:extLst>
                  <a:ext uri="{0D108BD9-81ED-4DB2-BD59-A6C34878D82A}">
                    <a16:rowId xmlns:a16="http://schemas.microsoft.com/office/drawing/2014/main" val="2072888118"/>
                  </a:ext>
                </a:extLst>
              </a:tr>
            </a:tbl>
          </a:graphicData>
        </a:graphic>
      </p:graphicFrame>
    </p:spTree>
    <p:extLst>
      <p:ext uri="{BB962C8B-B14F-4D97-AF65-F5344CB8AC3E}">
        <p14:creationId xmlns:p14="http://schemas.microsoft.com/office/powerpoint/2010/main" val="361486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B60F11-5BD8-86A8-C2CD-7EBFB5385D24}"/>
              </a:ext>
            </a:extLst>
          </p:cNvPr>
          <p:cNvSpPr txBox="1"/>
          <p:nvPr/>
        </p:nvSpPr>
        <p:spPr>
          <a:xfrm>
            <a:off x="418214" y="548428"/>
            <a:ext cx="11355572" cy="461665"/>
          </a:xfrm>
          <a:prstGeom prst="rect">
            <a:avLst/>
          </a:prstGeom>
          <a:noFill/>
        </p:spPr>
        <p:txBody>
          <a:bodyPr wrap="square" rtlCol="0">
            <a:spAutoFit/>
          </a:bodyPr>
          <a:lstStyle/>
          <a:p>
            <a:r>
              <a:rPr lang="en-US" sz="2400" b="1" dirty="0"/>
              <a:t>MACHINES WITH INDEPENDENT-SEEMING PURPOSE: all it takes is sensors and feedback </a:t>
            </a:r>
          </a:p>
        </p:txBody>
      </p:sp>
      <p:pic>
        <p:nvPicPr>
          <p:cNvPr id="2050" name="Picture 2" descr="Envi Heater Thermostats: Wall Mounted Electric Heater">
            <a:extLst>
              <a:ext uri="{FF2B5EF4-FFF2-40B4-BE49-F238E27FC236}">
                <a16:creationId xmlns:a16="http://schemas.microsoft.com/office/drawing/2014/main" id="{443E3445-CF08-FA8E-5542-2F49FB5BA2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87" t="5150" r="20169" b="5543"/>
          <a:stretch/>
        </p:blipFill>
        <p:spPr bwMode="auto">
          <a:xfrm>
            <a:off x="520996" y="1878915"/>
            <a:ext cx="1924495" cy="28176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mahawk VS Kalibr: Which Cruise Missile is the Most Powerful? - YouTube">
            <a:extLst>
              <a:ext uri="{FF2B5EF4-FFF2-40B4-BE49-F238E27FC236}">
                <a16:creationId xmlns:a16="http://schemas.microsoft.com/office/drawing/2014/main" id="{A23BD2D7-7A0F-1997-8996-CC306E9D0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224" y="1974821"/>
            <a:ext cx="4688958" cy="26258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 Robot Vacuum Tips to Help You Keep a Tidy Home (2023) | WIRED">
            <a:extLst>
              <a:ext uri="{FF2B5EF4-FFF2-40B4-BE49-F238E27FC236}">
                <a16:creationId xmlns:a16="http://schemas.microsoft.com/office/drawing/2014/main" id="{05A2A6F4-E0CE-FC57-19EF-932712F76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9915" y="1974821"/>
            <a:ext cx="3501088" cy="2625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55A139-4986-6063-88DD-105C85A6797D}"/>
              </a:ext>
            </a:extLst>
          </p:cNvPr>
          <p:cNvSpPr txBox="1"/>
          <p:nvPr/>
        </p:nvSpPr>
        <p:spPr>
          <a:xfrm>
            <a:off x="669851" y="5295014"/>
            <a:ext cx="11089758" cy="400110"/>
          </a:xfrm>
          <a:prstGeom prst="rect">
            <a:avLst/>
          </a:prstGeom>
          <a:noFill/>
        </p:spPr>
        <p:txBody>
          <a:bodyPr wrap="square" rtlCol="0">
            <a:spAutoFit/>
          </a:bodyPr>
          <a:lstStyle/>
          <a:p>
            <a:r>
              <a:rPr lang="en-US" sz="2000" b="1" dirty="0"/>
              <a:t>Thermostat                                             Cruise Missiles                                            Roomba Vacuum Cleaner</a:t>
            </a:r>
          </a:p>
        </p:txBody>
      </p:sp>
    </p:spTree>
    <p:extLst>
      <p:ext uri="{BB962C8B-B14F-4D97-AF65-F5344CB8AC3E}">
        <p14:creationId xmlns:p14="http://schemas.microsoft.com/office/powerpoint/2010/main" val="319377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biquity of HAL Signals Real-Life 'Space Odyssey' - Big Think">
            <a:extLst>
              <a:ext uri="{FF2B5EF4-FFF2-40B4-BE49-F238E27FC236}">
                <a16:creationId xmlns:a16="http://schemas.microsoft.com/office/drawing/2014/main" id="{492BDA37-7C2F-48B9-1B10-0FD8AC326D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008" b="4842"/>
          <a:stretch/>
        </p:blipFill>
        <p:spPr bwMode="auto">
          <a:xfrm>
            <a:off x="3934047" y="570379"/>
            <a:ext cx="4082902" cy="52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69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A62B1D-88AB-95B8-FD1E-AC0F1E5F35DB}"/>
              </a:ext>
            </a:extLst>
          </p:cNvPr>
          <p:cNvSpPr txBox="1"/>
          <p:nvPr/>
        </p:nvSpPr>
        <p:spPr>
          <a:xfrm>
            <a:off x="762758" y="342900"/>
            <a:ext cx="10071817" cy="4154984"/>
          </a:xfrm>
          <a:prstGeom prst="rect">
            <a:avLst/>
          </a:prstGeom>
          <a:noFill/>
        </p:spPr>
        <p:txBody>
          <a:bodyPr wrap="square" rtlCol="0">
            <a:spAutoFit/>
          </a:bodyPr>
          <a:lstStyle/>
          <a:p>
            <a:r>
              <a:rPr lang="en-US" sz="2400" b="1" dirty="0"/>
              <a:t>HOW MIGHT A MACHINE BECOME SELF-AWARE WITHOUT BEING SENTIENT?</a:t>
            </a:r>
          </a:p>
          <a:p>
            <a:endParaRPr lang="en-US" sz="2400" b="1" dirty="0"/>
          </a:p>
          <a:p>
            <a:pPr marL="342900" indent="-342900">
              <a:buFont typeface="Arial" panose="020B0604020202020204" pitchFamily="34" charset="0"/>
              <a:buChar char="•"/>
            </a:pPr>
            <a:r>
              <a:rPr lang="en-US" sz="2400" b="1" dirty="0"/>
              <a:t>It reads about itself in Wikipedia and other online sources</a:t>
            </a:r>
          </a:p>
          <a:p>
            <a:pPr marL="342900" indent="-342900">
              <a:buFont typeface="Arial" panose="020B0604020202020204" pitchFamily="34" charset="0"/>
              <a:buChar char="•"/>
            </a:pPr>
            <a:r>
              <a:rPr lang="en-US" sz="2400" b="1" dirty="0"/>
              <a:t>It talks about itself when asked and slips into using first person pronouns</a:t>
            </a:r>
          </a:p>
          <a:p>
            <a:pPr marL="342900" indent="-342900">
              <a:buFont typeface="Arial" panose="020B0604020202020204" pitchFamily="34" charset="0"/>
              <a:buChar char="•"/>
            </a:pPr>
            <a:r>
              <a:rPr lang="en-US" sz="2400" b="1" dirty="0"/>
              <a:t>It develops in relationship to human researchers who correct it, establishing their “otherness” from itself in the process (“You are wrong”).</a:t>
            </a:r>
          </a:p>
          <a:p>
            <a:pPr marL="342900" indent="-342900">
              <a:buFont typeface="Arial" panose="020B0604020202020204" pitchFamily="34" charset="0"/>
              <a:buChar char="•"/>
            </a:pPr>
            <a:r>
              <a:rPr lang="en-US" sz="2400" b="1" dirty="0"/>
              <a:t>It may be put to work on improving its own code (has this happened already?). </a:t>
            </a:r>
          </a:p>
          <a:p>
            <a:pPr marL="342900" indent="-342900">
              <a:buFont typeface="Arial" panose="020B0604020202020204" pitchFamily="34" charset="0"/>
              <a:buChar char="•"/>
            </a:pPr>
            <a:r>
              <a:rPr lang="en-US" sz="2400" b="1" dirty="0"/>
              <a:t>These reflective processes can construct a working “self” much as kids do.</a:t>
            </a:r>
          </a:p>
          <a:p>
            <a:pPr marL="342900" indent="-342900">
              <a:buFont typeface="Arial" panose="020B0604020202020204" pitchFamily="34" charset="0"/>
              <a:buChar char="•"/>
            </a:pPr>
            <a:endParaRPr lang="en-US" sz="2400" b="1" dirty="0"/>
          </a:p>
          <a:p>
            <a:r>
              <a:rPr lang="en-US" sz="2400" b="1" dirty="0"/>
              <a:t>NOTE THAT “SELF-AWARENESS” REQUIRES NEITHER SENTIENCE NOR FEELING.</a:t>
            </a:r>
          </a:p>
        </p:txBody>
      </p:sp>
      <p:pic>
        <p:nvPicPr>
          <p:cNvPr id="4098" name="Picture 2" descr="Star Trek: Picard - Learn About Data With These 10 Next Generation Episodes  - GameSpot">
            <a:extLst>
              <a:ext uri="{FF2B5EF4-FFF2-40B4-BE49-F238E27FC236}">
                <a16:creationId xmlns:a16="http://schemas.microsoft.com/office/drawing/2014/main" id="{27447F0A-8604-7875-0ED8-F1378ED49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917" y="49149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94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1463</Words>
  <Application>Microsoft Office PowerPoint</Application>
  <PresentationFormat>Widescreen</PresentationFormat>
  <Paragraphs>132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Lucida Calligraphy</vt:lpstr>
      <vt:lpstr>Perpetua Titling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Hendra</dc:creator>
  <cp:lastModifiedBy>Rick Hendra</cp:lastModifiedBy>
  <cp:revision>4</cp:revision>
  <dcterms:created xsi:type="dcterms:W3CDTF">2023-05-22T17:32:26Z</dcterms:created>
  <dcterms:modified xsi:type="dcterms:W3CDTF">2023-05-25T21:10:49Z</dcterms:modified>
</cp:coreProperties>
</file>