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46"/>
  </p:notesMasterIdLst>
  <p:handoutMasterIdLst>
    <p:handoutMasterId r:id="rId47"/>
  </p:handoutMasterIdLst>
  <p:sldIdLst>
    <p:sldId id="361" r:id="rId2"/>
    <p:sldId id="389" r:id="rId3"/>
    <p:sldId id="387" r:id="rId4"/>
    <p:sldId id="314" r:id="rId5"/>
    <p:sldId id="359" r:id="rId6"/>
    <p:sldId id="316" r:id="rId7"/>
    <p:sldId id="385" r:id="rId8"/>
    <p:sldId id="352" r:id="rId9"/>
    <p:sldId id="343" r:id="rId10"/>
    <p:sldId id="379" r:id="rId11"/>
    <p:sldId id="392" r:id="rId12"/>
    <p:sldId id="356" r:id="rId13"/>
    <p:sldId id="344" r:id="rId14"/>
    <p:sldId id="355" r:id="rId15"/>
    <p:sldId id="354" r:id="rId16"/>
    <p:sldId id="349" r:id="rId17"/>
    <p:sldId id="346" r:id="rId18"/>
    <p:sldId id="380" r:id="rId19"/>
    <p:sldId id="317" r:id="rId20"/>
    <p:sldId id="318" r:id="rId21"/>
    <p:sldId id="319" r:id="rId22"/>
    <p:sldId id="351" r:id="rId23"/>
    <p:sldId id="322" r:id="rId24"/>
    <p:sldId id="323" r:id="rId25"/>
    <p:sldId id="324" r:id="rId26"/>
    <p:sldId id="393" r:id="rId27"/>
    <p:sldId id="326" r:id="rId28"/>
    <p:sldId id="327" r:id="rId29"/>
    <p:sldId id="328" r:id="rId30"/>
    <p:sldId id="329" r:id="rId31"/>
    <p:sldId id="330" r:id="rId32"/>
    <p:sldId id="331" r:id="rId33"/>
    <p:sldId id="347" r:id="rId34"/>
    <p:sldId id="390" r:id="rId35"/>
    <p:sldId id="391" r:id="rId36"/>
    <p:sldId id="378" r:id="rId37"/>
    <p:sldId id="335" r:id="rId38"/>
    <p:sldId id="336" r:id="rId39"/>
    <p:sldId id="334" r:id="rId40"/>
    <p:sldId id="350" r:id="rId41"/>
    <p:sldId id="388" r:id="rId42"/>
    <p:sldId id="358" r:id="rId43"/>
    <p:sldId id="383" r:id="rId44"/>
    <p:sldId id="384" r:id="rId4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16" autoAdjust="0"/>
    <p:restoredTop sz="94586" autoAdjust="0"/>
  </p:normalViewPr>
  <p:slideViewPr>
    <p:cSldViewPr snapToGrid="0" snapToObjects="1">
      <p:cViewPr varScale="1">
        <p:scale>
          <a:sx n="109" d="100"/>
          <a:sy n="109" d="100"/>
        </p:scale>
        <p:origin x="2240" y="176"/>
      </p:cViewPr>
      <p:guideLst>
        <p:guide orient="horz" pos="2160"/>
        <p:guide pos="2880"/>
      </p:guideLst>
    </p:cSldViewPr>
  </p:slideViewPr>
  <p:outlineViewPr>
    <p:cViewPr>
      <p:scale>
        <a:sx n="33" d="100"/>
        <a:sy n="33" d="100"/>
      </p:scale>
      <p:origin x="0" y="-8040"/>
    </p:cViewPr>
  </p:outlineViewPr>
  <p:notesTextViewPr>
    <p:cViewPr>
      <p:scale>
        <a:sx n="100" d="100"/>
        <a:sy n="100" d="100"/>
      </p:scale>
      <p:origin x="0" y="0"/>
    </p:cViewPr>
  </p:notesTextViewPr>
  <p:sorterViewPr>
    <p:cViewPr>
      <p:scale>
        <a:sx n="168" d="100"/>
        <a:sy n="16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793625E-8CCD-4D4A-BA19-CDB488EA2A26}" type="datetimeFigureOut">
              <a:rPr lang="en-US" smtClean="0"/>
              <a:t>1/18/21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1B74C2D-F0BA-3C48-B6A8-B301B5A94B34}" type="slidenum">
              <a:rPr lang="en-US" smtClean="0"/>
              <a:t>‹#›</a:t>
            </a:fld>
            <a:endParaRPr lang="en-US"/>
          </a:p>
        </p:txBody>
      </p:sp>
    </p:spTree>
    <p:extLst>
      <p:ext uri="{BB962C8B-B14F-4D97-AF65-F5344CB8AC3E}">
        <p14:creationId xmlns:p14="http://schemas.microsoft.com/office/powerpoint/2010/main" val="3158883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C00104B-214A-D34F-9266-AB0782207232}" type="datetimeFigureOut">
              <a:rPr lang="en-US" smtClean="0"/>
              <a:t>1/18/21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A17F540-AC1B-634D-874B-527560319C0C}" type="slidenum">
              <a:rPr lang="en-US" smtClean="0"/>
              <a:t>‹#›</a:t>
            </a:fld>
            <a:endParaRPr lang="en-US"/>
          </a:p>
        </p:txBody>
      </p:sp>
    </p:spTree>
    <p:extLst>
      <p:ext uri="{BB962C8B-B14F-4D97-AF65-F5344CB8AC3E}">
        <p14:creationId xmlns:p14="http://schemas.microsoft.com/office/powerpoint/2010/main" val="4016095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flickr.com/photos/9189676@N06/33911371566"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sa/2.0/?ref=ccsearch&amp;atype=rich" TargetMode="External"/><Relationship Id="rId4" Type="http://schemas.openxmlformats.org/officeDocument/2006/relationships/hyperlink" Target="https://www.flickr.com/photos/9189676@N06"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Morning everyone and thank you for attending today’s WISE Instructor Orientation!  </a:t>
            </a:r>
          </a:p>
          <a:p>
            <a:pPr marL="0" marR="0" indent="0" algn="l" defTabSz="457200" rtl="0" eaLnBrk="1" fontAlgn="auto" latinLnBrk="0" hangingPunct="1">
              <a:lnSpc>
                <a:spcPct val="100000"/>
              </a:lnSpc>
              <a:spcBef>
                <a:spcPts val="0"/>
              </a:spcBef>
              <a:spcAft>
                <a:spcPts val="0"/>
              </a:spcAft>
              <a:buClrTx/>
              <a:buSzTx/>
              <a:buFontTx/>
              <a:buNone/>
              <a:tabLst/>
              <a:defRPr/>
            </a:pPr>
            <a:br>
              <a:rPr lang="en-US" dirty="0"/>
            </a:br>
            <a:r>
              <a:rPr lang="en-US" dirty="0"/>
              <a:t>My name is Monica </a:t>
            </a:r>
            <a:r>
              <a:rPr lang="en-US" dirty="0" err="1"/>
              <a:t>Gow</a:t>
            </a:r>
            <a:r>
              <a:rPr lang="en-US" dirty="0"/>
              <a:t> and I started as the Director of WISE on June 1st.  I have a background in leading and working at a start-up nonprofit organization and in education, teaching both youth and adults.  I have had the pleasure of interacting and working with many of you since I started in June, and I look forward to getting to know all of you in the months ahead.</a:t>
            </a:r>
          </a:p>
          <a:p>
            <a:pPr marL="0" marR="0" indent="0" algn="l" defTabSz="457200" rtl="0" eaLnBrk="1" fontAlgn="auto" latinLnBrk="0" hangingPunct="1">
              <a:lnSpc>
                <a:spcPct val="100000"/>
              </a:lnSpc>
              <a:spcBef>
                <a:spcPts val="0"/>
              </a:spcBef>
              <a:spcAft>
                <a:spcPts val="0"/>
              </a:spcAft>
              <a:buClrTx/>
              <a:buSzTx/>
              <a:buFontTx/>
              <a:buNone/>
              <a:tabLst/>
              <a:defRPr/>
            </a:pPr>
            <a:br>
              <a:rPr lang="en-US" dirty="0"/>
            </a:br>
            <a:r>
              <a:rPr lang="en-US" dirty="0"/>
              <a:t>Before we begin, I want to introduce other WISE leaders and staff at today’s meeting including </a:t>
            </a:r>
            <a:r>
              <a:rPr lang="en-US" dirty="0" err="1"/>
              <a:t>Tej</a:t>
            </a:r>
            <a:r>
              <a:rPr lang="en-US" dirty="0"/>
              <a:t> Maini, President of WISE, Barbara Groves, Chair of Curriculum Committee, Jill </a:t>
            </a:r>
            <a:r>
              <a:rPr lang="en-US" dirty="0" err="1"/>
              <a:t>Lagana</a:t>
            </a:r>
            <a:r>
              <a:rPr lang="en-US" dirty="0"/>
              <a:t>, WISE Office Manager and Karl </a:t>
            </a:r>
            <a:r>
              <a:rPr lang="en-US" dirty="0" err="1"/>
              <a:t>Hakkarainen</a:t>
            </a:r>
            <a:r>
              <a:rPr lang="en-US" dirty="0"/>
              <a:t>, Tech Advisor and Instructor.  Throughout the course of today’s session, please feel free to ask questions.  I will be sure to pause during and after sections for comments and discussion.  </a:t>
            </a:r>
          </a:p>
          <a:p>
            <a:pPr marL="0" marR="0" indent="0" algn="l" defTabSz="457200" rtl="0" eaLnBrk="1" fontAlgn="auto" latinLnBrk="0" hangingPunct="1">
              <a:lnSpc>
                <a:spcPct val="100000"/>
              </a:lnSpc>
              <a:spcBef>
                <a:spcPts val="0"/>
              </a:spcBef>
              <a:spcAft>
                <a:spcPts val="0"/>
              </a:spcAft>
              <a:buClrTx/>
              <a:buSzTx/>
              <a:buFontTx/>
              <a:buNone/>
              <a:tabLst/>
              <a:defRPr/>
            </a:pPr>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2A17F540-AC1B-634D-874B-527560319C0C}" type="slidenum">
              <a:rPr lang="en-US" smtClean="0"/>
              <a:t>0</a:t>
            </a:fld>
            <a:endParaRPr lang="en-US"/>
          </a:p>
        </p:txBody>
      </p:sp>
    </p:spTree>
    <p:extLst>
      <p:ext uri="{BB962C8B-B14F-4D97-AF65-F5344CB8AC3E}">
        <p14:creationId xmlns:p14="http://schemas.microsoft.com/office/powerpoint/2010/main" val="537399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785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4: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5: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1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7: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8: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1" u="sng" strike="noStrike">
                <a:solidFill>
                  <a:schemeClr val="hlink"/>
                </a:solidFill>
                <a:latin typeface="Calibri"/>
                <a:ea typeface="Calibri"/>
                <a:cs typeface="Calibri"/>
                <a:sym typeface="Calibri"/>
                <a:hlinkClick r:id="rId3"/>
              </a:rPr>
              <a:t>"DSCN2245"</a:t>
            </a:r>
            <a:r>
              <a:rPr lang="en-US" sz="1200" b="0" i="1">
                <a:solidFill>
                  <a:schemeClr val="dk1"/>
                </a:solidFill>
                <a:latin typeface="Calibri"/>
                <a:ea typeface="Calibri"/>
                <a:cs typeface="Calibri"/>
                <a:sym typeface="Calibri"/>
              </a:rPr>
              <a:t> by </a:t>
            </a:r>
            <a:r>
              <a:rPr lang="en-US" sz="1200" b="0" i="1" u="sng" strike="noStrike">
                <a:solidFill>
                  <a:schemeClr val="hlink"/>
                </a:solidFill>
                <a:latin typeface="Calibri"/>
                <a:ea typeface="Calibri"/>
                <a:cs typeface="Calibri"/>
                <a:sym typeface="Calibri"/>
                <a:hlinkClick r:id="rId4"/>
              </a:rPr>
              <a:t>dishfunctional</a:t>
            </a:r>
            <a:r>
              <a:rPr lang="en-US" sz="1200" b="0" i="1">
                <a:solidFill>
                  <a:schemeClr val="dk1"/>
                </a:solidFill>
                <a:latin typeface="Calibri"/>
                <a:ea typeface="Calibri"/>
                <a:cs typeface="Calibri"/>
                <a:sym typeface="Calibri"/>
              </a:rPr>
              <a:t> is licensed under </a:t>
            </a:r>
            <a:r>
              <a:rPr lang="en-US" sz="1200" b="0" i="1" u="sng" strike="noStrike" cap="none">
                <a:solidFill>
                  <a:schemeClr val="hlink"/>
                </a:solidFill>
                <a:latin typeface="Calibri"/>
                <a:ea typeface="Calibri"/>
                <a:cs typeface="Calibri"/>
                <a:sym typeface="Calibri"/>
                <a:hlinkClick r:id="rId5"/>
              </a:rPr>
              <a:t>CC BY-NC-SA 2.0 </a:t>
            </a:r>
            <a:r>
              <a:rPr lang="en-US" sz="1200" b="0" i="1" u="none" strike="noStrike" cap="none">
                <a:solidFill>
                  <a:schemeClr val="dk1"/>
                </a:solidFill>
                <a:latin typeface="Calibri"/>
                <a:ea typeface="Calibri"/>
                <a:cs typeface="Calibri"/>
                <a:sym typeface="Calibri"/>
              </a:rPr>
              <a:t> 	</a:t>
            </a:r>
            <a:endParaRPr/>
          </a:p>
        </p:txBody>
      </p:sp>
      <p:sp>
        <p:nvSpPr>
          <p:cNvPr id="217" name="Google Shape;217;p18: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Slide 1</a:t>
            </a:r>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The WISE Instructors have done an amazing job of preparing for their courses which has contributed to the success of the program. This is the second Instructor Orientation that we have conducted virtually.  </a:t>
            </a:r>
          </a:p>
          <a:p>
            <a:pPr rtl="0"/>
            <a:r>
              <a:rPr lang="en-US" sz="1200" b="0" i="0" u="none" strike="noStrike" kern="1200" dirty="0">
                <a:solidFill>
                  <a:schemeClr val="tx1"/>
                </a:solidFill>
                <a:effectLst/>
                <a:latin typeface="+mn-lt"/>
                <a:ea typeface="+mn-ea"/>
                <a:cs typeface="+mn-cs"/>
              </a:rPr>
              <a:t>Some of you have been teaching online with WISE since last spring when the program was moved to a virtual platform while others will be new to the virtual learning model spring 2021. Since last Spring we have offered a virtual learning model beginning with the Conversations With Instructors, then the summer session, followed by two fall sessions, all the while continually soliciting and receiving feedback on improving the program.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As you are aware, WISE takes the evaluation process of the program very seriously.  We review and analyze the feedback on the evaluations and have modified this orientation to include recommendations.  All Instructors receive information from the evaluations which should be reviewed and used to improve your presentation.  </a:t>
            </a:r>
          </a:p>
          <a:p>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2A17F540-AC1B-634D-874B-527560319C0C}" type="slidenum">
              <a:rPr lang="en-US" smtClean="0"/>
              <a:t>1</a:t>
            </a:fld>
            <a:endParaRPr lang="en-US"/>
          </a:p>
        </p:txBody>
      </p:sp>
    </p:spTree>
    <p:extLst>
      <p:ext uri="{BB962C8B-B14F-4D97-AF65-F5344CB8AC3E}">
        <p14:creationId xmlns:p14="http://schemas.microsoft.com/office/powerpoint/2010/main" val="2881085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0: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2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1: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9: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0911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Slide 2</a:t>
            </a:r>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While we understand that you are all individuals and have your own unique style of communication with your students, we will be stressing consistency in how the information is presented.  </a:t>
            </a:r>
          </a:p>
          <a:p>
            <a:br>
              <a:rPr lang="en-US"/>
            </a:br>
            <a:br>
              <a:rPr lang="en-US"/>
            </a:b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75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3226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2AA3E6-FEDC-2542-87BD-F3E6F11D05C8}" type="datetime1">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1292840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2B593E-CCF6-6A4C-8EF8-F91606774E4A}" type="datetime1">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420617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75CDD-8FE7-234A-9CAD-C5D0617A3C70}" type="datetime1">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1236275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45"/>
        <p:cNvGrpSpPr/>
        <p:nvPr/>
      </p:nvGrpSpPr>
      <p:grpSpPr>
        <a:xfrm>
          <a:off x="0" y="0"/>
          <a:ext cx="0" cy="0"/>
          <a:chOff x="0" y="0"/>
          <a:chExt cx="0" cy="0"/>
        </a:xfrm>
      </p:grpSpPr>
      <p:sp>
        <p:nvSpPr>
          <p:cNvPr id="46" name="Google Shape;46;p8"/>
          <p:cNvSpPr txBox="1">
            <a:spLocks noGrp="1"/>
          </p:cNvSpPr>
          <p:nvPr>
            <p:ph type="body" idx="1"/>
          </p:nvPr>
        </p:nvSpPr>
        <p:spPr>
          <a:xfrm>
            <a:off x="457200" y="1066800"/>
            <a:ext cx="8229599" cy="4803648"/>
          </a:xfrm>
          <a:prstGeom prst="rect">
            <a:avLst/>
          </a:prstGeom>
          <a:noFill/>
          <a:ln>
            <a:noFill/>
          </a:ln>
        </p:spPr>
        <p:txBody>
          <a:bodyPr spcFirstLastPara="1" wrap="square" lIns="91425" tIns="45700" rIns="91425" bIns="45700" anchor="t" anchorCtr="0"/>
          <a:lstStyle>
            <a:lvl1pPr marL="457200" lvl="0" indent="-306324" algn="l">
              <a:spcBef>
                <a:spcPts val="300"/>
              </a:spcBef>
              <a:spcAft>
                <a:spcPts val="0"/>
              </a:spcAft>
              <a:buSzPts val="1224"/>
              <a:buChar char="🞂"/>
              <a:defRPr/>
            </a:lvl1pPr>
            <a:lvl2pPr marL="914400" lvl="1" indent="-342900" algn="l">
              <a:spcBef>
                <a:spcPts val="243"/>
              </a:spcBef>
              <a:spcAft>
                <a:spcPts val="0"/>
              </a:spcAft>
              <a:buSzPts val="1800"/>
              <a:buChar char="◦"/>
              <a:defRPr/>
            </a:lvl2pPr>
            <a:lvl3pPr marL="1371600" lvl="2" indent="-342900" algn="l">
              <a:spcBef>
                <a:spcPts val="263"/>
              </a:spcBef>
              <a:spcAft>
                <a:spcPts val="0"/>
              </a:spcAft>
              <a:buSzPts val="1800"/>
              <a:buChar char="●"/>
              <a:defRPr/>
            </a:lvl3pPr>
            <a:lvl4pPr marL="1828800" lvl="3" indent="-342900" algn="l">
              <a:spcBef>
                <a:spcPts val="263"/>
              </a:spcBef>
              <a:spcAft>
                <a:spcPts val="0"/>
              </a:spcAft>
              <a:buSzPts val="1800"/>
              <a:buChar char="●"/>
              <a:defRPr/>
            </a:lvl4pPr>
            <a:lvl5pPr marL="2286000" lvl="4" indent="-342900" algn="l">
              <a:spcBef>
                <a:spcPts val="263"/>
              </a:spcBef>
              <a:spcAft>
                <a:spcPts val="0"/>
              </a:spcAft>
              <a:buSzPts val="1800"/>
              <a:buChar char="●"/>
              <a:defRPr/>
            </a:lvl5pPr>
            <a:lvl6pPr marL="2743200" lvl="5" indent="-342900" algn="l">
              <a:spcBef>
                <a:spcPts val="263"/>
              </a:spcBef>
              <a:spcAft>
                <a:spcPts val="0"/>
              </a:spcAft>
              <a:buSzPts val="1800"/>
              <a:buChar char="■"/>
              <a:defRPr/>
            </a:lvl6pPr>
            <a:lvl7pPr marL="3200400" lvl="6" indent="-342900" algn="l">
              <a:spcBef>
                <a:spcPts val="263"/>
              </a:spcBef>
              <a:spcAft>
                <a:spcPts val="0"/>
              </a:spcAft>
              <a:buSzPts val="1800"/>
              <a:buChar char="■"/>
              <a:defRPr/>
            </a:lvl7pPr>
            <a:lvl8pPr marL="3657600" lvl="7" indent="-342900" algn="l">
              <a:spcBef>
                <a:spcPts val="263"/>
              </a:spcBef>
              <a:spcAft>
                <a:spcPts val="0"/>
              </a:spcAft>
              <a:buSzPts val="1800"/>
              <a:buChar char="■"/>
              <a:defRPr/>
            </a:lvl8pPr>
            <a:lvl9pPr marL="4114800" lvl="8" indent="-342900" algn="l">
              <a:spcBef>
                <a:spcPts val="263"/>
              </a:spcBef>
              <a:spcAft>
                <a:spcPts val="0"/>
              </a:spcAft>
              <a:buSzPts val="1800"/>
              <a:buChar char="■"/>
              <a:defRPr/>
            </a:lvl9pPr>
          </a:lstStyle>
          <a:p>
            <a:endParaRPr/>
          </a:p>
        </p:txBody>
      </p:sp>
      <p:sp>
        <p:nvSpPr>
          <p:cNvPr id="47" name="Google Shape;47;p8"/>
          <p:cNvSpPr txBox="1">
            <a:spLocks noGrp="1"/>
          </p:cNvSpPr>
          <p:nvPr>
            <p:ph type="title"/>
          </p:nvPr>
        </p:nvSpPr>
        <p:spPr>
          <a:xfrm>
            <a:off x="457200" y="274638"/>
            <a:ext cx="8229600" cy="640080"/>
          </a:xfrm>
          <a:prstGeom prst="rect">
            <a:avLst/>
          </a:prstGeom>
          <a:solidFill>
            <a:srgbClr val="0D4D84">
              <a:alpha val="49803"/>
            </a:srgbClr>
          </a:solidFill>
          <a:ln>
            <a:noFill/>
          </a:ln>
        </p:spPr>
        <p:txBody>
          <a:bodyPr spcFirstLastPara="1" wrap="square" lIns="91425" tIns="45700" rIns="91425" bIns="45700" anchor="ctr" anchorCtr="0"/>
          <a:lstStyle>
            <a:lvl1pPr lvl="0" algn="l">
              <a:spcBef>
                <a:spcPts val="0"/>
              </a:spcBef>
              <a:spcAft>
                <a:spcPts val="0"/>
              </a:spcAft>
              <a:buClr>
                <a:schemeClr val="lt1"/>
              </a:buClr>
              <a:buSzPts val="3075"/>
              <a:buFont typeface="Century Gothic"/>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810000" y="6173786"/>
            <a:ext cx="4495800"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305800" y="6173786"/>
            <a:ext cx="38099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a:solidFill>
                  <a:srgbClr val="000000"/>
                </a:solidFill>
                <a:latin typeface="Century Gothic"/>
                <a:ea typeface="Century Gothic"/>
                <a:cs typeface="Century Gothic"/>
                <a:sym typeface="Century Gothic"/>
              </a:defRPr>
            </a:lvl1pPr>
            <a:lvl2pPr marL="0" lvl="1" indent="0" algn="r">
              <a:spcBef>
                <a:spcPts val="0"/>
              </a:spcBef>
              <a:buNone/>
              <a:defRPr sz="1200" b="0">
                <a:solidFill>
                  <a:srgbClr val="000000"/>
                </a:solidFill>
                <a:latin typeface="Century Gothic"/>
                <a:ea typeface="Century Gothic"/>
                <a:cs typeface="Century Gothic"/>
                <a:sym typeface="Century Gothic"/>
              </a:defRPr>
            </a:lvl2pPr>
            <a:lvl3pPr marL="0" lvl="2" indent="0" algn="r">
              <a:spcBef>
                <a:spcPts val="0"/>
              </a:spcBef>
              <a:buNone/>
              <a:defRPr sz="1200" b="0">
                <a:solidFill>
                  <a:srgbClr val="000000"/>
                </a:solidFill>
                <a:latin typeface="Century Gothic"/>
                <a:ea typeface="Century Gothic"/>
                <a:cs typeface="Century Gothic"/>
                <a:sym typeface="Century Gothic"/>
              </a:defRPr>
            </a:lvl3pPr>
            <a:lvl4pPr marL="0" lvl="3" indent="0" algn="r">
              <a:spcBef>
                <a:spcPts val="0"/>
              </a:spcBef>
              <a:buNone/>
              <a:defRPr sz="1200" b="0">
                <a:solidFill>
                  <a:srgbClr val="000000"/>
                </a:solidFill>
                <a:latin typeface="Century Gothic"/>
                <a:ea typeface="Century Gothic"/>
                <a:cs typeface="Century Gothic"/>
                <a:sym typeface="Century Gothic"/>
              </a:defRPr>
            </a:lvl4pPr>
            <a:lvl5pPr marL="0" lvl="4" indent="0" algn="r">
              <a:spcBef>
                <a:spcPts val="0"/>
              </a:spcBef>
              <a:buNone/>
              <a:defRPr sz="1200" b="0">
                <a:solidFill>
                  <a:srgbClr val="000000"/>
                </a:solidFill>
                <a:latin typeface="Century Gothic"/>
                <a:ea typeface="Century Gothic"/>
                <a:cs typeface="Century Gothic"/>
                <a:sym typeface="Century Gothic"/>
              </a:defRPr>
            </a:lvl5pPr>
            <a:lvl6pPr marL="0" lvl="5" indent="0" algn="r">
              <a:spcBef>
                <a:spcPts val="0"/>
              </a:spcBef>
              <a:buNone/>
              <a:defRPr sz="1200" b="0">
                <a:solidFill>
                  <a:srgbClr val="000000"/>
                </a:solidFill>
                <a:latin typeface="Century Gothic"/>
                <a:ea typeface="Century Gothic"/>
                <a:cs typeface="Century Gothic"/>
                <a:sym typeface="Century Gothic"/>
              </a:defRPr>
            </a:lvl6pPr>
            <a:lvl7pPr marL="0" lvl="6" indent="0" algn="r">
              <a:spcBef>
                <a:spcPts val="0"/>
              </a:spcBef>
              <a:buNone/>
              <a:defRPr sz="1200" b="0">
                <a:solidFill>
                  <a:srgbClr val="000000"/>
                </a:solidFill>
                <a:latin typeface="Century Gothic"/>
                <a:ea typeface="Century Gothic"/>
                <a:cs typeface="Century Gothic"/>
                <a:sym typeface="Century Gothic"/>
              </a:defRPr>
            </a:lvl7pPr>
            <a:lvl8pPr marL="0" lvl="7" indent="0" algn="r">
              <a:spcBef>
                <a:spcPts val="0"/>
              </a:spcBef>
              <a:buNone/>
              <a:defRPr sz="1200" b="0">
                <a:solidFill>
                  <a:srgbClr val="000000"/>
                </a:solidFill>
                <a:latin typeface="Century Gothic"/>
                <a:ea typeface="Century Gothic"/>
                <a:cs typeface="Century Gothic"/>
                <a:sym typeface="Century Gothic"/>
              </a:defRPr>
            </a:lvl8pPr>
            <a:lvl9pPr marL="0" lvl="8" indent="0" algn="r">
              <a:spcBef>
                <a:spcPts val="0"/>
              </a:spcBef>
              <a:buNone/>
              <a:defRPr sz="1200" b="0">
                <a:solidFill>
                  <a:srgbClr val="000000"/>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43602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with Content">
  <p:cSld name="Title Slide with Content">
    <p:spTree>
      <p:nvGrpSpPr>
        <p:cNvPr id="1" name="Shape 25"/>
        <p:cNvGrpSpPr/>
        <p:nvPr/>
      </p:nvGrpSpPr>
      <p:grpSpPr>
        <a:xfrm>
          <a:off x="0" y="0"/>
          <a:ext cx="0" cy="0"/>
          <a:chOff x="0" y="0"/>
          <a:chExt cx="0" cy="0"/>
        </a:xfrm>
      </p:grpSpPr>
      <p:sp>
        <p:nvSpPr>
          <p:cNvPr id="26" name="Google Shape;26;p4"/>
          <p:cNvSpPr/>
          <p:nvPr/>
        </p:nvSpPr>
        <p:spPr>
          <a:xfrm>
            <a:off x="-2" y="4664147"/>
            <a:ext cx="9151089" cy="0"/>
          </a:xfrm>
          <a:prstGeom prst="rtTriangle">
            <a:avLst/>
          </a:prstGeom>
          <a:gradFill>
            <a:gsLst>
              <a:gs pos="0">
                <a:srgbClr val="446789"/>
              </a:gs>
              <a:gs pos="55000">
                <a:srgbClr val="8AB0DA"/>
              </a:gs>
              <a:gs pos="100000">
                <a:srgbClr val="446789"/>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FFFFFF"/>
              </a:solidFill>
              <a:latin typeface="Century Gothic"/>
              <a:ea typeface="Century Gothic"/>
              <a:cs typeface="Century Gothic"/>
              <a:sym typeface="Century Gothic"/>
            </a:endParaRPr>
          </a:p>
        </p:txBody>
      </p:sp>
      <p:sp>
        <p:nvSpPr>
          <p:cNvPr id="27" name="Google Shape;27;p4"/>
          <p:cNvSpPr txBox="1">
            <a:spLocks noGrp="1"/>
          </p:cNvSpPr>
          <p:nvPr>
            <p:ph type="ctrTitle"/>
          </p:nvPr>
        </p:nvSpPr>
        <p:spPr>
          <a:xfrm>
            <a:off x="380999" y="323835"/>
            <a:ext cx="8387939" cy="769441"/>
          </a:xfrm>
          <a:prstGeom prst="rect">
            <a:avLst/>
          </a:prstGeom>
          <a:solidFill>
            <a:schemeClr val="accent1"/>
          </a:solidFill>
          <a:ln>
            <a:noFill/>
          </a:ln>
        </p:spPr>
        <p:txBody>
          <a:bodyPr spcFirstLastPara="1" wrap="square" lIns="91425" tIns="45700" rIns="91425" bIns="45700" anchor="b" anchorCtr="0"/>
          <a:lstStyle>
            <a:lvl1pPr lvl="0" algn="l">
              <a:spcBef>
                <a:spcPts val="0"/>
              </a:spcBef>
              <a:spcAft>
                <a:spcPts val="0"/>
              </a:spcAft>
              <a:buClr>
                <a:schemeClr val="lt1"/>
              </a:buClr>
              <a:buSzPts val="4400"/>
              <a:buFont typeface="Century Gothic"/>
              <a:buNone/>
              <a:defRPr sz="44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381000" y="1143000"/>
            <a:ext cx="8387939" cy="4724400"/>
          </a:xfrm>
          <a:prstGeom prst="rect">
            <a:avLst/>
          </a:prstGeom>
          <a:noFill/>
          <a:ln>
            <a:noFill/>
          </a:ln>
        </p:spPr>
        <p:txBody>
          <a:bodyPr spcFirstLastPara="1" wrap="square" lIns="91425" tIns="45700" rIns="91425" bIns="45700" anchor="t" anchorCtr="0"/>
          <a:lstStyle>
            <a:lvl1pPr marL="457200" lvl="0" indent="-366776" algn="l">
              <a:spcBef>
                <a:spcPts val="300"/>
              </a:spcBef>
              <a:spcAft>
                <a:spcPts val="0"/>
              </a:spcAft>
              <a:buSzPts val="2176"/>
              <a:buFont typeface="Arial"/>
              <a:buChar char="•"/>
              <a:defRPr sz="3200"/>
            </a:lvl1pPr>
            <a:lvl2pPr marL="914400" lvl="1" indent="-406400" algn="l">
              <a:spcBef>
                <a:spcPts val="243"/>
              </a:spcBef>
              <a:spcAft>
                <a:spcPts val="0"/>
              </a:spcAft>
              <a:buSzPts val="2800"/>
              <a:buFont typeface="Arial"/>
              <a:buChar char="•"/>
              <a:defRPr sz="2800"/>
            </a:lvl2pPr>
            <a:lvl3pPr marL="1371600" lvl="2" indent="-355600" algn="l">
              <a:spcBef>
                <a:spcPts val="263"/>
              </a:spcBef>
              <a:spcAft>
                <a:spcPts val="0"/>
              </a:spcAft>
              <a:buSzPts val="2000"/>
              <a:buFont typeface="Arial"/>
              <a:buChar char="•"/>
              <a:defRPr sz="2000"/>
            </a:lvl3pPr>
            <a:lvl4pPr marL="1828800" lvl="3" indent="-319087" algn="l">
              <a:spcBef>
                <a:spcPts val="263"/>
              </a:spcBef>
              <a:spcAft>
                <a:spcPts val="0"/>
              </a:spcAft>
              <a:buSzPts val="1425"/>
              <a:buFont typeface="Arial"/>
              <a:buChar char="•"/>
              <a:defRPr/>
            </a:lvl4pPr>
            <a:lvl5pPr marL="2286000" lvl="4" indent="-314325" algn="l">
              <a:spcBef>
                <a:spcPts val="263"/>
              </a:spcBef>
              <a:spcAft>
                <a:spcPts val="0"/>
              </a:spcAft>
              <a:buSzPts val="1350"/>
              <a:buFont typeface="Arial"/>
              <a:buChar char="•"/>
              <a:defRPr/>
            </a:lvl5pPr>
            <a:lvl6pPr marL="2743200" lvl="5" indent="-342900" algn="l">
              <a:spcBef>
                <a:spcPts val="263"/>
              </a:spcBef>
              <a:spcAft>
                <a:spcPts val="0"/>
              </a:spcAft>
              <a:buSzPts val="1800"/>
              <a:buChar char="■"/>
              <a:defRPr/>
            </a:lvl6pPr>
            <a:lvl7pPr marL="3200400" lvl="6" indent="-342900" algn="l">
              <a:spcBef>
                <a:spcPts val="263"/>
              </a:spcBef>
              <a:spcAft>
                <a:spcPts val="0"/>
              </a:spcAft>
              <a:buSzPts val="1800"/>
              <a:buChar char="■"/>
              <a:defRPr/>
            </a:lvl7pPr>
            <a:lvl8pPr marL="3657600" lvl="7" indent="-342900" algn="l">
              <a:spcBef>
                <a:spcPts val="263"/>
              </a:spcBef>
              <a:spcAft>
                <a:spcPts val="0"/>
              </a:spcAft>
              <a:buSzPts val="1800"/>
              <a:buChar char="■"/>
              <a:defRPr/>
            </a:lvl8pPr>
            <a:lvl9pPr marL="4114800" lvl="8" indent="-342900" algn="l">
              <a:spcBef>
                <a:spcPts val="263"/>
              </a:spcBef>
              <a:spcAft>
                <a:spcPts val="0"/>
              </a:spcAft>
              <a:buSzPts val="1800"/>
              <a:buChar char="■"/>
              <a:defRPr/>
            </a:lvl9pPr>
          </a:lstStyle>
          <a:p>
            <a:endParaRPr/>
          </a:p>
        </p:txBody>
      </p:sp>
      <p:sp>
        <p:nvSpPr>
          <p:cNvPr id="29" name="Google Shape;29;p4"/>
          <p:cNvSpPr txBox="1">
            <a:spLocks noGrp="1"/>
          </p:cNvSpPr>
          <p:nvPr>
            <p:ph type="ftr" idx="11"/>
          </p:nvPr>
        </p:nvSpPr>
        <p:spPr>
          <a:xfrm>
            <a:off x="3742629" y="6170196"/>
            <a:ext cx="4419600" cy="36576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229600" y="6170196"/>
            <a:ext cx="457200"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7992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 with side text">
  <p:cSld name="Image with side text">
    <p:spTree>
      <p:nvGrpSpPr>
        <p:cNvPr id="1" name="Shape 31"/>
        <p:cNvGrpSpPr/>
        <p:nvPr/>
      </p:nvGrpSpPr>
      <p:grpSpPr>
        <a:xfrm>
          <a:off x="0" y="0"/>
          <a:ext cx="0" cy="0"/>
          <a:chOff x="0" y="0"/>
          <a:chExt cx="0" cy="0"/>
        </a:xfrm>
      </p:grpSpPr>
      <p:sp>
        <p:nvSpPr>
          <p:cNvPr id="32" name="Google Shape;32;p5"/>
          <p:cNvSpPr/>
          <p:nvPr/>
        </p:nvSpPr>
        <p:spPr>
          <a:xfrm>
            <a:off x="-2" y="4664147"/>
            <a:ext cx="9151089" cy="0"/>
          </a:xfrm>
          <a:prstGeom prst="rtTriangle">
            <a:avLst/>
          </a:prstGeom>
          <a:gradFill>
            <a:gsLst>
              <a:gs pos="0">
                <a:srgbClr val="446789"/>
              </a:gs>
              <a:gs pos="55000">
                <a:srgbClr val="8AB0DA"/>
              </a:gs>
              <a:gs pos="100000">
                <a:srgbClr val="446789"/>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FFFFFF"/>
              </a:solidFill>
              <a:latin typeface="Century Gothic"/>
              <a:ea typeface="Century Gothic"/>
              <a:cs typeface="Century Gothic"/>
              <a:sym typeface="Century Gothic"/>
            </a:endParaRPr>
          </a:p>
        </p:txBody>
      </p:sp>
      <p:sp>
        <p:nvSpPr>
          <p:cNvPr id="33" name="Google Shape;33;p5"/>
          <p:cNvSpPr txBox="1">
            <a:spLocks noGrp="1"/>
          </p:cNvSpPr>
          <p:nvPr>
            <p:ph type="ctrTitle"/>
          </p:nvPr>
        </p:nvSpPr>
        <p:spPr>
          <a:xfrm>
            <a:off x="381000" y="274170"/>
            <a:ext cx="8387938" cy="707886"/>
          </a:xfrm>
          <a:prstGeom prst="rect">
            <a:avLst/>
          </a:prstGeom>
          <a:solidFill>
            <a:schemeClr val="accent1"/>
          </a:solidFill>
          <a:ln>
            <a:noFill/>
          </a:ln>
        </p:spPr>
        <p:txBody>
          <a:bodyPr spcFirstLastPara="1" wrap="square" lIns="91425" tIns="45700" rIns="91425" bIns="45700" anchor="b" anchorCtr="0"/>
          <a:lstStyle>
            <a:lvl1pPr lvl="0" algn="l">
              <a:spcBef>
                <a:spcPts val="0"/>
              </a:spcBef>
              <a:spcAft>
                <a:spcPts val="0"/>
              </a:spcAft>
              <a:buClr>
                <a:schemeClr val="lt1"/>
              </a:buClr>
              <a:buSzPts val="3000"/>
              <a:buFont typeface="Century Gothic"/>
              <a:buNone/>
              <a:defRPr sz="3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742629" y="6170196"/>
            <a:ext cx="4419600" cy="36576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229600" y="6170196"/>
            <a:ext cx="457200" cy="36576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pPr marL="0" lvl="0" indent="0" algn="r" rtl="0">
              <a:spcBef>
                <a:spcPts val="0"/>
              </a:spcBef>
              <a:spcAft>
                <a:spcPts val="0"/>
              </a:spcAft>
              <a:buNone/>
            </a:pPr>
            <a:fld id="{00000000-1234-1234-1234-123412341234}" type="slidenum">
              <a:rPr lang="en-US"/>
              <a:t>‹#›</a:t>
            </a:fld>
            <a:endParaRPr/>
          </a:p>
        </p:txBody>
      </p:sp>
      <p:sp>
        <p:nvSpPr>
          <p:cNvPr id="36" name="Google Shape;36;p5"/>
          <p:cNvSpPr>
            <a:spLocks noGrp="1"/>
          </p:cNvSpPr>
          <p:nvPr>
            <p:ph type="pic" idx="2"/>
          </p:nvPr>
        </p:nvSpPr>
        <p:spPr>
          <a:xfrm>
            <a:off x="381000" y="1133545"/>
            <a:ext cx="4197350" cy="4200525"/>
          </a:xfrm>
          <a:prstGeom prst="rect">
            <a:avLst/>
          </a:prstGeom>
          <a:noFill/>
          <a:ln>
            <a:noFill/>
          </a:ln>
        </p:spPr>
        <p:txBody>
          <a:bodyPr spcFirstLastPara="1" wrap="square" lIns="91425" tIns="45700" rIns="91425" bIns="45700" anchor="t" anchorCtr="0"/>
          <a:lstStyle>
            <a:lvl1pPr marR="0" lvl="0" algn="l" rtl="0">
              <a:spcBef>
                <a:spcPts val="300"/>
              </a:spcBef>
              <a:spcAft>
                <a:spcPts val="0"/>
              </a:spcAft>
              <a:buClr>
                <a:schemeClr val="accent1"/>
              </a:buClr>
              <a:buSzPts val="1377"/>
              <a:buFont typeface="Noto Sans Symbols"/>
              <a:buNone/>
              <a:defRPr sz="2025" b="0" i="0" u="none" strike="noStrike" cap="none">
                <a:solidFill>
                  <a:schemeClr val="dk1"/>
                </a:solidFill>
                <a:latin typeface="Century Gothic"/>
                <a:ea typeface="Century Gothic"/>
                <a:cs typeface="Century Gothic"/>
                <a:sym typeface="Century Gothic"/>
              </a:defRPr>
            </a:lvl1pPr>
            <a:lvl2pPr marR="0" lvl="1" algn="l" rtl="0">
              <a:spcBef>
                <a:spcPts val="243"/>
              </a:spcBef>
              <a:spcAft>
                <a:spcPts val="0"/>
              </a:spcAft>
              <a:buClr>
                <a:schemeClr val="accent1"/>
              </a:buClr>
              <a:buSzPts val="1725"/>
              <a:buFont typeface="Verdana"/>
              <a:buChar char="◦"/>
              <a:defRPr sz="1725" b="0" i="0" u="none" strike="noStrike" cap="none">
                <a:solidFill>
                  <a:schemeClr val="dk1"/>
                </a:solidFill>
                <a:latin typeface="Century Gothic"/>
                <a:ea typeface="Century Gothic"/>
                <a:cs typeface="Century Gothic"/>
                <a:sym typeface="Century Gothic"/>
              </a:defRPr>
            </a:lvl2pPr>
            <a:lvl3pPr marR="0" lvl="2" algn="l" rtl="0">
              <a:spcBef>
                <a:spcPts val="263"/>
              </a:spcBef>
              <a:spcAft>
                <a:spcPts val="0"/>
              </a:spcAft>
              <a:buClr>
                <a:schemeClr val="accent2"/>
              </a:buClr>
              <a:buSzPts val="1575"/>
              <a:buFont typeface="Noto Sans Symbols"/>
              <a:buChar char="●"/>
              <a:defRPr sz="1575" b="0" i="0" u="none" strike="noStrike" cap="none">
                <a:solidFill>
                  <a:schemeClr val="dk1"/>
                </a:solidFill>
                <a:latin typeface="Century Gothic"/>
                <a:ea typeface="Century Gothic"/>
                <a:cs typeface="Century Gothic"/>
                <a:sym typeface="Century Gothic"/>
              </a:defRPr>
            </a:lvl3pPr>
            <a:lvl4pPr marR="0" lvl="3" algn="l" rtl="0">
              <a:spcBef>
                <a:spcPts val="263"/>
              </a:spcBef>
              <a:spcAft>
                <a:spcPts val="0"/>
              </a:spcAft>
              <a:buClr>
                <a:schemeClr val="accent2"/>
              </a:buClr>
              <a:buSzPts val="1425"/>
              <a:buFont typeface="Noto Sans Symbols"/>
              <a:buChar char="●"/>
              <a:defRPr sz="1425" b="0" i="0" u="none" strike="noStrike" cap="none">
                <a:solidFill>
                  <a:schemeClr val="dk1"/>
                </a:solidFill>
                <a:latin typeface="Century Gothic"/>
                <a:ea typeface="Century Gothic"/>
                <a:cs typeface="Century Gothic"/>
                <a:sym typeface="Century Gothic"/>
              </a:defRPr>
            </a:lvl4pPr>
            <a:lvl5pPr marR="0" lvl="4" algn="l" rtl="0">
              <a:spcBef>
                <a:spcPts val="263"/>
              </a:spcBef>
              <a:spcAft>
                <a:spcPts val="0"/>
              </a:spcAft>
              <a:buClr>
                <a:schemeClr val="accent2"/>
              </a:buClr>
              <a:buSzPts val="1350"/>
              <a:buFont typeface="Noto Sans Symbols"/>
              <a:buChar char="●"/>
              <a:defRPr sz="1350" b="0" i="0" u="none" strike="noStrike" cap="none">
                <a:solidFill>
                  <a:schemeClr val="dk1"/>
                </a:solidFill>
                <a:latin typeface="Century Gothic"/>
                <a:ea typeface="Century Gothic"/>
                <a:cs typeface="Century Gothic"/>
                <a:sym typeface="Century Gothic"/>
              </a:defRPr>
            </a:lvl5pPr>
            <a:lvl6pPr marR="0" lvl="5" algn="l" rtl="0">
              <a:spcBef>
                <a:spcPts val="263"/>
              </a:spcBef>
              <a:spcAft>
                <a:spcPts val="0"/>
              </a:spcAft>
              <a:buClr>
                <a:schemeClr val="accent3"/>
              </a:buClr>
              <a:buSzPts val="1350"/>
              <a:buFont typeface="Noto Sans Symbols"/>
              <a:buChar char="■"/>
              <a:defRPr sz="1350" b="0" i="0" u="none" strike="noStrike" cap="none">
                <a:solidFill>
                  <a:schemeClr val="dk1"/>
                </a:solidFill>
                <a:latin typeface="Century Gothic"/>
                <a:ea typeface="Century Gothic"/>
                <a:cs typeface="Century Gothic"/>
                <a:sym typeface="Century Gothic"/>
              </a:defRPr>
            </a:lvl6pPr>
            <a:lvl7pPr marR="0" lvl="6" algn="l" rtl="0">
              <a:spcBef>
                <a:spcPts val="263"/>
              </a:spcBef>
              <a:spcAft>
                <a:spcPts val="0"/>
              </a:spcAft>
              <a:buClr>
                <a:schemeClr val="accent3"/>
              </a:buClr>
              <a:buSzPts val="1200"/>
              <a:buFont typeface="Noto Sans Symbols"/>
              <a:buChar char="■"/>
              <a:defRPr sz="1200" b="0" i="0" u="none" strike="noStrike" cap="none">
                <a:solidFill>
                  <a:schemeClr val="dk1"/>
                </a:solidFill>
                <a:latin typeface="Century Gothic"/>
                <a:ea typeface="Century Gothic"/>
                <a:cs typeface="Century Gothic"/>
                <a:sym typeface="Century Gothic"/>
              </a:defRPr>
            </a:lvl7pPr>
            <a:lvl8pPr marR="0" lvl="7" algn="l" rtl="0">
              <a:spcBef>
                <a:spcPts val="263"/>
              </a:spcBef>
              <a:spcAft>
                <a:spcPts val="0"/>
              </a:spcAft>
              <a:buClr>
                <a:schemeClr val="accent3"/>
              </a:buClr>
              <a:buSzPts val="1200"/>
              <a:buFont typeface="Noto Sans Symbols"/>
              <a:buChar char="■"/>
              <a:defRPr sz="1200" b="0" i="0" u="none" strike="noStrike" cap="none">
                <a:solidFill>
                  <a:schemeClr val="dk1"/>
                </a:solidFill>
                <a:latin typeface="Century Gothic"/>
                <a:ea typeface="Century Gothic"/>
                <a:cs typeface="Century Gothic"/>
                <a:sym typeface="Century Gothic"/>
              </a:defRPr>
            </a:lvl8pPr>
            <a:lvl9pPr marR="0" lvl="8" algn="l" rtl="0">
              <a:spcBef>
                <a:spcPts val="263"/>
              </a:spcBef>
              <a:spcAft>
                <a:spcPts val="0"/>
              </a:spcAft>
              <a:buClr>
                <a:schemeClr val="accent3"/>
              </a:buClr>
              <a:buSzPts val="1200"/>
              <a:buFont typeface="Noto Sans Symbols"/>
              <a:buChar char="■"/>
              <a:defRPr sz="12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5"/>
          <p:cNvSpPr txBox="1">
            <a:spLocks noGrp="1"/>
          </p:cNvSpPr>
          <p:nvPr>
            <p:ph type="body" idx="1"/>
          </p:nvPr>
        </p:nvSpPr>
        <p:spPr>
          <a:xfrm>
            <a:off x="4751388" y="1133475"/>
            <a:ext cx="4017962" cy="4252913"/>
          </a:xfrm>
          <a:prstGeom prst="rect">
            <a:avLst/>
          </a:prstGeom>
          <a:noFill/>
          <a:ln>
            <a:noFill/>
          </a:ln>
        </p:spPr>
        <p:txBody>
          <a:bodyPr spcFirstLastPara="1" wrap="square" lIns="91425" tIns="45700" rIns="91425" bIns="45700" anchor="t" anchorCtr="0"/>
          <a:lstStyle>
            <a:lvl1pPr marL="457200" lvl="0" indent="-332232" algn="l">
              <a:spcBef>
                <a:spcPts val="300"/>
              </a:spcBef>
              <a:spcAft>
                <a:spcPts val="0"/>
              </a:spcAft>
              <a:buSzPts val="1632"/>
              <a:buChar char="🞂"/>
              <a:defRPr sz="2400"/>
            </a:lvl1pPr>
            <a:lvl2pPr marL="914400" lvl="1" indent="-355600" algn="l">
              <a:spcBef>
                <a:spcPts val="243"/>
              </a:spcBef>
              <a:spcAft>
                <a:spcPts val="0"/>
              </a:spcAft>
              <a:buSzPts val="2000"/>
              <a:buChar char="◦"/>
              <a:defRPr sz="2000"/>
            </a:lvl2pPr>
            <a:lvl3pPr marL="1371600" lvl="2" indent="-342900" algn="l">
              <a:spcBef>
                <a:spcPts val="263"/>
              </a:spcBef>
              <a:spcAft>
                <a:spcPts val="0"/>
              </a:spcAft>
              <a:buSzPts val="1800"/>
              <a:buChar char="●"/>
              <a:defRPr/>
            </a:lvl3pPr>
            <a:lvl4pPr marL="1828800" lvl="3" indent="-342900" algn="l">
              <a:spcBef>
                <a:spcPts val="263"/>
              </a:spcBef>
              <a:spcAft>
                <a:spcPts val="0"/>
              </a:spcAft>
              <a:buSzPts val="1800"/>
              <a:buChar char="●"/>
              <a:defRPr/>
            </a:lvl4pPr>
            <a:lvl5pPr marL="2286000" lvl="4" indent="-342900" algn="l">
              <a:spcBef>
                <a:spcPts val="263"/>
              </a:spcBef>
              <a:spcAft>
                <a:spcPts val="0"/>
              </a:spcAft>
              <a:buSzPts val="1800"/>
              <a:buChar char="●"/>
              <a:defRPr/>
            </a:lvl5pPr>
            <a:lvl6pPr marL="2743200" lvl="5" indent="-342900" algn="l">
              <a:spcBef>
                <a:spcPts val="263"/>
              </a:spcBef>
              <a:spcAft>
                <a:spcPts val="0"/>
              </a:spcAft>
              <a:buSzPts val="1800"/>
              <a:buChar char="■"/>
              <a:defRPr/>
            </a:lvl6pPr>
            <a:lvl7pPr marL="3200400" lvl="6" indent="-342900" algn="l">
              <a:spcBef>
                <a:spcPts val="263"/>
              </a:spcBef>
              <a:spcAft>
                <a:spcPts val="0"/>
              </a:spcAft>
              <a:buSzPts val="1800"/>
              <a:buChar char="■"/>
              <a:defRPr/>
            </a:lvl7pPr>
            <a:lvl8pPr marL="3657600" lvl="7" indent="-342900" algn="l">
              <a:spcBef>
                <a:spcPts val="263"/>
              </a:spcBef>
              <a:spcAft>
                <a:spcPts val="0"/>
              </a:spcAft>
              <a:buSzPts val="1800"/>
              <a:buChar char="■"/>
              <a:defRPr/>
            </a:lvl8pPr>
            <a:lvl9pPr marL="4114800" lvl="8" indent="-342900" algn="l">
              <a:spcBef>
                <a:spcPts val="263"/>
              </a:spcBef>
              <a:spcAft>
                <a:spcPts val="0"/>
              </a:spcAft>
              <a:buSzPts val="1800"/>
              <a:buChar char="■"/>
              <a:defRPr/>
            </a:lvl9pPr>
          </a:lstStyle>
          <a:p>
            <a:endParaRPr/>
          </a:p>
        </p:txBody>
      </p:sp>
    </p:spTree>
    <p:extLst>
      <p:ext uri="{BB962C8B-B14F-4D97-AF65-F5344CB8AC3E}">
        <p14:creationId xmlns:p14="http://schemas.microsoft.com/office/powerpoint/2010/main" val="283721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333BB-6E37-D24F-A8CD-49CEC31ACEC0}" type="datetime1">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384641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140BEE-7598-3448-B517-166F5DE7F453}" type="datetime1">
              <a:rPr lang="en-US" smtClean="0"/>
              <a:t>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410011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C4CF98-CC7F-F542-9EC4-1126F7EE217A}" type="datetime1">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185895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4F339A-37D5-0947-9794-63E3A84C892F}" type="datetime1">
              <a:rPr lang="en-US" smtClean="0"/>
              <a:t>1/18/21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42396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9868E4-EFEF-F44F-B05B-4E742F96E3E4}" type="datetime1">
              <a:rPr lang="en-US" smtClean="0"/>
              <a:t>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698956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C9611-5FF2-1D47-BC42-BBAAC74EABD3}" type="datetime1">
              <a:rPr lang="en-US" smtClean="0"/>
              <a:t>1/18/21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404629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023D20-30F6-4B46-8423-4AFA582D73E6}" type="datetime1">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189904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928D95-D177-4142-B7D2-896CE5834C87}" type="datetime1">
              <a:rPr lang="en-US" smtClean="0"/>
              <a:t>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29CC5-04C2-5E4C-A29C-701AAF9137A1}" type="slidenum">
              <a:rPr lang="en-US" smtClean="0"/>
              <a:t>‹#›</a:t>
            </a:fld>
            <a:endParaRPr lang="en-US"/>
          </a:p>
        </p:txBody>
      </p:sp>
    </p:spTree>
    <p:extLst>
      <p:ext uri="{BB962C8B-B14F-4D97-AF65-F5344CB8AC3E}">
        <p14:creationId xmlns:p14="http://schemas.microsoft.com/office/powerpoint/2010/main" val="227995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5C865-1EE5-2E4A-A10E-83B8EB395005}" type="datetime1">
              <a:rPr lang="en-US" smtClean="0"/>
              <a:t>1/18/21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29CC5-04C2-5E4C-A29C-701AAF9137A1}" type="slidenum">
              <a:rPr lang="en-US" smtClean="0"/>
              <a:t>‹#›</a:t>
            </a:fld>
            <a:endParaRPr lang="en-US"/>
          </a:p>
        </p:txBody>
      </p:sp>
    </p:spTree>
    <p:extLst>
      <p:ext uri="{BB962C8B-B14F-4D97-AF65-F5344CB8AC3E}">
        <p14:creationId xmlns:p14="http://schemas.microsoft.com/office/powerpoint/2010/main" val="2133425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3" r:id="rId13"/>
    <p:sldLayoutId id="2147483664" r:id="rId14"/>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c/applesupport/search?query=Ipad" TargetMode="External"/><Relationship Id="rId2" Type="http://schemas.openxmlformats.org/officeDocument/2006/relationships/hyperlink" Target="https://support.apple.com/guide/ipad/personalize-your-ipad-ipadb8d847f4/14.0/ipados/14.0" TargetMode="External"/><Relationship Id="rId1" Type="http://schemas.openxmlformats.org/officeDocument/2006/relationships/slideLayout" Target="../slideLayouts/slideLayout2.xml"/><Relationship Id="rId5" Type="http://schemas.openxmlformats.org/officeDocument/2006/relationships/hyperlink" Target="https://www.macsatwork.com/remote-support/" TargetMode="External"/><Relationship Id="rId4" Type="http://schemas.openxmlformats.org/officeDocument/2006/relationships/hyperlink" Target="https://www.youtube.com/watch?v=0VoYxkDEPok"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support.office.com/en-us/article/create-a-presentation-in-powerpoin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www.google.com/presentation/u/0/" TargetMode="External"/><Relationship Id="rId4" Type="http://schemas.openxmlformats.org/officeDocument/2006/relationships/hyperlink" Target="https://support.office.com/en-us/article/office-for-ma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apple.com/keynote/"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hyperlink" Target="https://prezi.com/?gclid=Cj0KCQjwi43oBRDBARIsAExSRQFh6e_u7AGXs8TVL-WmDc_Zw2jjzmrVNqbvI8qOWc3Cd4vL6-_pAZkaAgOkEALw_wcB" TargetMode="External"/><Relationship Id="rId4" Type="http://schemas.openxmlformats.org/officeDocument/2006/relationships/hyperlink" Target="https://www.google.com/slides/about/"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csearch.creativecommons.org"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hyperlink" Target="https://support.google.com/websearch/answer/29508?hl=en" TargetMode="External"/><Relationship Id="rId4" Type="http://schemas.openxmlformats.org/officeDocument/2006/relationships/hyperlink" Target="http://www.loc.gov/pictur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ytimes.com/2020/04/07/style/tom-ford-video-chat-tips.html?referringSource=articleShare" TargetMode="External"/><Relationship Id="rId2" Type="http://schemas.openxmlformats.org/officeDocument/2006/relationships/hyperlink" Target="https://assumptionwise.org/using-Zoom" TargetMode="External"/><Relationship Id="rId1" Type="http://schemas.openxmlformats.org/officeDocument/2006/relationships/slideLayout" Target="../slideLayouts/slideLayout2.xml"/><Relationship Id="rId4" Type="http://schemas.openxmlformats.org/officeDocument/2006/relationships/hyperlink" Target="http://www.nytimes.com/2020/04/07/style/zoom-security-tips.html?referringSource=articleShare"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mailto:mlgow@assumption.edu"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0BAE-0FA7-DE44-8D15-56385A485479}"/>
              </a:ext>
            </a:extLst>
          </p:cNvPr>
          <p:cNvSpPr>
            <a:spLocks noGrp="1"/>
          </p:cNvSpPr>
          <p:nvPr>
            <p:ph type="ctrTitle"/>
          </p:nvPr>
        </p:nvSpPr>
        <p:spPr>
          <a:xfrm>
            <a:off x="685800" y="467474"/>
            <a:ext cx="7772400" cy="4669605"/>
          </a:xfrm>
        </p:spPr>
        <p:txBody>
          <a:bodyPr>
            <a:normAutofit/>
          </a:bodyPr>
          <a:lstStyle/>
          <a:p>
            <a:br>
              <a:rPr lang="en-US" dirty="0"/>
            </a:br>
            <a:r>
              <a:rPr lang="en-US" dirty="0"/>
              <a:t>Guidelines </a:t>
            </a:r>
            <a:br>
              <a:rPr lang="en-US" dirty="0"/>
            </a:br>
            <a:r>
              <a:rPr lang="en-US" dirty="0"/>
              <a:t>For</a:t>
            </a:r>
            <a:br>
              <a:rPr lang="en-US" dirty="0"/>
            </a:br>
            <a:r>
              <a:rPr lang="en-US" dirty="0"/>
              <a:t>Presentation</a:t>
            </a:r>
            <a:br>
              <a:rPr lang="en-US" dirty="0"/>
            </a:br>
            <a:r>
              <a:rPr lang="en-US" dirty="0"/>
              <a:t>By</a:t>
            </a:r>
            <a:br>
              <a:rPr lang="en-US" dirty="0"/>
            </a:br>
            <a:r>
              <a:rPr lang="en-US" dirty="0"/>
              <a:t>Instructors</a:t>
            </a:r>
          </a:p>
        </p:txBody>
      </p:sp>
      <p:sp>
        <p:nvSpPr>
          <p:cNvPr id="3" name="Subtitle 2">
            <a:extLst>
              <a:ext uri="{FF2B5EF4-FFF2-40B4-BE49-F238E27FC236}">
                <a16:creationId xmlns:a16="http://schemas.microsoft.com/office/drawing/2014/main" id="{986234EC-DDD6-3749-A9D8-31FA8D80A9AE}"/>
              </a:ext>
            </a:extLst>
          </p:cNvPr>
          <p:cNvSpPr>
            <a:spLocks noGrp="1"/>
          </p:cNvSpPr>
          <p:nvPr>
            <p:ph type="subTitle" idx="1"/>
          </p:nvPr>
        </p:nvSpPr>
        <p:spPr>
          <a:xfrm>
            <a:off x="1371600" y="5722706"/>
            <a:ext cx="6400800" cy="667820"/>
          </a:xfrm>
        </p:spPr>
        <p:txBody>
          <a:bodyPr>
            <a:normAutofit/>
          </a:bodyPr>
          <a:lstStyle/>
          <a:p>
            <a:r>
              <a:rPr lang="en-US" sz="2400" dirty="0"/>
              <a:t>Spring 2021</a:t>
            </a:r>
          </a:p>
        </p:txBody>
      </p:sp>
    </p:spTree>
    <p:extLst>
      <p:ext uri="{BB962C8B-B14F-4D97-AF65-F5344CB8AC3E}">
        <p14:creationId xmlns:p14="http://schemas.microsoft.com/office/powerpoint/2010/main" val="159020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D791-09EA-3846-8297-3CD51534DD0C}"/>
              </a:ext>
            </a:extLst>
          </p:cNvPr>
          <p:cNvSpPr>
            <a:spLocks noGrp="1"/>
          </p:cNvSpPr>
          <p:nvPr>
            <p:ph type="title"/>
          </p:nvPr>
        </p:nvSpPr>
        <p:spPr/>
        <p:txBody>
          <a:bodyPr>
            <a:normAutofit fontScale="90000"/>
          </a:bodyPr>
          <a:lstStyle/>
          <a:p>
            <a:br>
              <a:rPr lang="en-US" sz="4000" dirty="0"/>
            </a:br>
            <a:br>
              <a:rPr lang="en-US" sz="4000" dirty="0"/>
            </a:br>
            <a:r>
              <a:rPr lang="en-US" sz="4000" dirty="0">
                <a:solidFill>
                  <a:srgbClr val="FF0000"/>
                </a:solidFill>
              </a:rPr>
              <a:t>Minimum Technology Requirements to Teach at WISE on Zoom</a:t>
            </a:r>
            <a:br>
              <a:rPr lang="en-US" dirty="0"/>
            </a:br>
            <a:br>
              <a:rPr lang="en-US" dirty="0"/>
            </a:br>
            <a:endParaRPr lang="en-US" dirty="0"/>
          </a:p>
        </p:txBody>
      </p:sp>
      <p:sp>
        <p:nvSpPr>
          <p:cNvPr id="3" name="Content Placeholder 2">
            <a:extLst>
              <a:ext uri="{FF2B5EF4-FFF2-40B4-BE49-F238E27FC236}">
                <a16:creationId xmlns:a16="http://schemas.microsoft.com/office/drawing/2014/main" id="{E4BA6E05-BCA3-4F4D-857C-4AE6A3A0EA01}"/>
              </a:ext>
            </a:extLst>
          </p:cNvPr>
          <p:cNvSpPr>
            <a:spLocks noGrp="1"/>
          </p:cNvSpPr>
          <p:nvPr>
            <p:ph idx="1"/>
          </p:nvPr>
        </p:nvSpPr>
        <p:spPr/>
        <p:txBody>
          <a:bodyPr>
            <a:normAutofit lnSpcReduction="10000"/>
          </a:bodyPr>
          <a:lstStyle/>
          <a:p>
            <a:r>
              <a:rPr lang="en-US" sz="2800" dirty="0"/>
              <a:t>Basic system configuration</a:t>
            </a:r>
          </a:p>
          <a:p>
            <a:pPr lvl="1">
              <a:buFont typeface="Wingdings" pitchFamily="2" charset="2"/>
              <a:buChar char="§"/>
            </a:pPr>
            <a:r>
              <a:rPr lang="en-US" sz="2400" dirty="0"/>
              <a:t>A desktop or laptop, Windows or Mac, that is less than five years old</a:t>
            </a:r>
          </a:p>
          <a:p>
            <a:pPr lvl="1">
              <a:buFont typeface="Wingdings" pitchFamily="2" charset="2"/>
              <a:buChar char="§"/>
            </a:pPr>
            <a:r>
              <a:rPr lang="en-US" sz="2400" dirty="0"/>
              <a:t>A tablet less than three years old</a:t>
            </a:r>
          </a:p>
          <a:p>
            <a:r>
              <a:rPr lang="en-US" sz="2800" dirty="0"/>
              <a:t>Microphone</a:t>
            </a:r>
          </a:p>
          <a:p>
            <a:pPr lvl="1">
              <a:buFont typeface="Wingdings" pitchFamily="2" charset="2"/>
              <a:buChar char="§"/>
            </a:pPr>
            <a:r>
              <a:rPr lang="en-US" sz="2400" dirty="0"/>
              <a:t>Good:  built-in microphone and camera</a:t>
            </a:r>
          </a:p>
          <a:p>
            <a:pPr lvl="1">
              <a:buFont typeface="Wingdings" pitchFamily="2" charset="2"/>
              <a:buChar char="§"/>
            </a:pPr>
            <a:r>
              <a:rPr lang="en-US" sz="2400" dirty="0"/>
              <a:t>Better:  external microphone (headset or stand-alone)</a:t>
            </a:r>
          </a:p>
          <a:p>
            <a:r>
              <a:rPr lang="en-US" sz="2800" dirty="0"/>
              <a:t>An Internet connection of 5MB or greater</a:t>
            </a:r>
          </a:p>
          <a:p>
            <a:pPr lvl="1">
              <a:buFont typeface="Wingdings" pitchFamily="2" charset="2"/>
              <a:buChar char="§"/>
            </a:pPr>
            <a:r>
              <a:rPr lang="en-US" sz="2400" dirty="0"/>
              <a:t>Good:  Wi-Fi connection</a:t>
            </a:r>
          </a:p>
          <a:p>
            <a:pPr lvl="1">
              <a:buFont typeface="Wingdings" pitchFamily="2" charset="2"/>
              <a:buChar char="§"/>
            </a:pPr>
            <a:r>
              <a:rPr lang="en-US" sz="2400" dirty="0"/>
              <a:t>Better:  Wired connection</a:t>
            </a:r>
          </a:p>
          <a:p>
            <a:endParaRPr lang="en-US" dirty="0"/>
          </a:p>
        </p:txBody>
      </p:sp>
    </p:spTree>
    <p:extLst>
      <p:ext uri="{BB962C8B-B14F-4D97-AF65-F5344CB8AC3E}">
        <p14:creationId xmlns:p14="http://schemas.microsoft.com/office/powerpoint/2010/main" val="2060122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920-9C68-1244-A1BC-A1E89D82F55A}"/>
              </a:ext>
            </a:extLst>
          </p:cNvPr>
          <p:cNvSpPr>
            <a:spLocks noGrp="1"/>
          </p:cNvSpPr>
          <p:nvPr>
            <p:ph type="title"/>
          </p:nvPr>
        </p:nvSpPr>
        <p:spPr>
          <a:xfrm>
            <a:off x="457200" y="274638"/>
            <a:ext cx="8229600" cy="6073067"/>
          </a:xfrm>
        </p:spPr>
        <p:txBody>
          <a:bodyPr/>
          <a:lstStyle/>
          <a:p>
            <a:r>
              <a:rPr lang="en-US" dirty="0"/>
              <a:t>Jill Lagana, Office Manager</a:t>
            </a:r>
            <a:br>
              <a:rPr lang="en-US" dirty="0"/>
            </a:br>
            <a:r>
              <a:rPr lang="en-US" dirty="0"/>
              <a:t>OR</a:t>
            </a:r>
            <a:br>
              <a:rPr lang="en-US" dirty="0"/>
            </a:br>
            <a:r>
              <a:rPr lang="en-US" dirty="0"/>
              <a:t>Monica Gow, Director</a:t>
            </a:r>
            <a:br>
              <a:rPr lang="en-US" dirty="0"/>
            </a:br>
            <a:br>
              <a:rPr lang="en-US" dirty="0"/>
            </a:br>
            <a:r>
              <a:rPr lang="en-US" dirty="0"/>
              <a:t>will assist you in this important process</a:t>
            </a:r>
          </a:p>
        </p:txBody>
      </p:sp>
    </p:spTree>
    <p:extLst>
      <p:ext uri="{BB962C8B-B14F-4D97-AF65-F5344CB8AC3E}">
        <p14:creationId xmlns:p14="http://schemas.microsoft.com/office/powerpoint/2010/main" val="72688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11A36-3D10-C24F-9F46-09C3A5F133E2}"/>
              </a:ext>
            </a:extLst>
          </p:cNvPr>
          <p:cNvSpPr>
            <a:spLocks noGrp="1"/>
          </p:cNvSpPr>
          <p:nvPr>
            <p:ph type="title"/>
          </p:nvPr>
        </p:nvSpPr>
        <p:spPr>
          <a:xfrm>
            <a:off x="120073" y="274638"/>
            <a:ext cx="8765309" cy="1143000"/>
          </a:xfrm>
        </p:spPr>
        <p:txBody>
          <a:bodyPr/>
          <a:lstStyle/>
          <a:p>
            <a:r>
              <a:rPr lang="en-US" dirty="0">
                <a:solidFill>
                  <a:srgbClr val="FF0000"/>
                </a:solidFill>
              </a:rPr>
              <a:t>The Host</a:t>
            </a:r>
          </a:p>
        </p:txBody>
      </p:sp>
      <p:sp>
        <p:nvSpPr>
          <p:cNvPr id="3" name="Content Placeholder 2">
            <a:extLst>
              <a:ext uri="{FF2B5EF4-FFF2-40B4-BE49-F238E27FC236}">
                <a16:creationId xmlns:a16="http://schemas.microsoft.com/office/drawing/2014/main" id="{948A257B-BE93-C847-817C-1E6094BAC1F6}"/>
              </a:ext>
            </a:extLst>
          </p:cNvPr>
          <p:cNvSpPr>
            <a:spLocks noGrp="1"/>
          </p:cNvSpPr>
          <p:nvPr>
            <p:ph idx="1"/>
          </p:nvPr>
        </p:nvSpPr>
        <p:spPr>
          <a:xfrm>
            <a:off x="457200" y="1417638"/>
            <a:ext cx="8229600" cy="4708525"/>
          </a:xfrm>
        </p:spPr>
        <p:txBody>
          <a:bodyPr/>
          <a:lstStyle/>
          <a:p>
            <a:r>
              <a:rPr lang="en-US" dirty="0"/>
              <a:t>In Zoom parlance, the Host is the person who schedules, starts, records &amp; ends the meeting</a:t>
            </a:r>
          </a:p>
          <a:p>
            <a:r>
              <a:rPr lang="en-US" dirty="0"/>
              <a:t>The Host starts the meeting 15 minutes before the scheduled class time. Members will arrive early &amp; may want to chat among themselves</a:t>
            </a:r>
          </a:p>
          <a:p>
            <a:r>
              <a:rPr lang="en-US" dirty="0"/>
              <a:t>The Host can make other participants, including the Instructor &amp; the Class Assistant as Co-Hosts</a:t>
            </a:r>
          </a:p>
          <a:p>
            <a:pPr marL="0" indent="0">
              <a:buNone/>
            </a:pPr>
            <a:endParaRPr lang="en-US" dirty="0"/>
          </a:p>
        </p:txBody>
      </p:sp>
    </p:spTree>
    <p:extLst>
      <p:ext uri="{BB962C8B-B14F-4D97-AF65-F5344CB8AC3E}">
        <p14:creationId xmlns:p14="http://schemas.microsoft.com/office/powerpoint/2010/main" val="367782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E24C2-A1FE-144D-81C8-E9DB36B04813}"/>
              </a:ext>
            </a:extLst>
          </p:cNvPr>
          <p:cNvSpPr>
            <a:spLocks noGrp="1"/>
          </p:cNvSpPr>
          <p:nvPr>
            <p:ph type="title"/>
          </p:nvPr>
        </p:nvSpPr>
        <p:spPr>
          <a:xfrm>
            <a:off x="457200" y="274638"/>
            <a:ext cx="8229600" cy="675157"/>
          </a:xfrm>
        </p:spPr>
        <p:txBody>
          <a:bodyPr>
            <a:normAutofit fontScale="90000"/>
          </a:bodyPr>
          <a:lstStyle/>
          <a:p>
            <a:r>
              <a:rPr lang="en-US" dirty="0">
                <a:solidFill>
                  <a:srgbClr val="FF0000"/>
                </a:solidFill>
              </a:rPr>
              <a:t>Using Zoom : The Class Assistant - I</a:t>
            </a:r>
          </a:p>
        </p:txBody>
      </p:sp>
      <p:sp>
        <p:nvSpPr>
          <p:cNvPr id="3" name="Content Placeholder 2">
            <a:extLst>
              <a:ext uri="{FF2B5EF4-FFF2-40B4-BE49-F238E27FC236}">
                <a16:creationId xmlns:a16="http://schemas.microsoft.com/office/drawing/2014/main" id="{35EAC7BE-8E2E-894C-B0A4-77526F73820D}"/>
              </a:ext>
            </a:extLst>
          </p:cNvPr>
          <p:cNvSpPr>
            <a:spLocks noGrp="1"/>
          </p:cNvSpPr>
          <p:nvPr>
            <p:ph idx="1"/>
          </p:nvPr>
        </p:nvSpPr>
        <p:spPr>
          <a:xfrm>
            <a:off x="457200" y="820011"/>
            <a:ext cx="8229600" cy="5592588"/>
          </a:xfrm>
        </p:spPr>
        <p:txBody>
          <a:bodyPr>
            <a:normAutofit/>
          </a:bodyPr>
          <a:lstStyle/>
          <a:p>
            <a:endParaRPr lang="en-US" sz="2800" dirty="0"/>
          </a:p>
          <a:p>
            <a:r>
              <a:rPr lang="en-US" sz="2800" dirty="0"/>
              <a:t>The Instructors will each have:</a:t>
            </a:r>
          </a:p>
          <a:p>
            <a:pPr lvl="1">
              <a:buFont typeface="Wingdings" pitchFamily="2" charset="2"/>
              <a:buChar char="§"/>
            </a:pPr>
            <a:r>
              <a:rPr lang="en-US" sz="2400" dirty="0"/>
              <a:t>A Host</a:t>
            </a:r>
          </a:p>
          <a:p>
            <a:pPr lvl="1">
              <a:buFont typeface="Wingdings" pitchFamily="2" charset="2"/>
              <a:buChar char="§"/>
            </a:pPr>
            <a:r>
              <a:rPr lang="en-US" sz="2400" dirty="0"/>
              <a:t> A Class Assistant </a:t>
            </a:r>
            <a:r>
              <a:rPr lang="en-US" sz="2800" dirty="0"/>
              <a:t>(CA) who will also function as the Moderator for each class in a Course</a:t>
            </a:r>
          </a:p>
          <a:p>
            <a:r>
              <a:rPr lang="en-US" sz="2800" dirty="0"/>
              <a:t>The Instructor and the CA should meet online prior to the class to exchange notes if necessary</a:t>
            </a:r>
          </a:p>
          <a:p>
            <a:r>
              <a:rPr lang="en-US" sz="2800" dirty="0"/>
              <a:t>The CA will:</a:t>
            </a:r>
          </a:p>
          <a:p>
            <a:pPr lvl="1">
              <a:buFont typeface="Wingdings" pitchFamily="2" charset="2"/>
              <a:buChar char="§"/>
            </a:pPr>
            <a:r>
              <a:rPr lang="en-US" dirty="0"/>
              <a:t>Start the class on time</a:t>
            </a:r>
          </a:p>
          <a:p>
            <a:pPr lvl="1">
              <a:buFont typeface="Wingdings" pitchFamily="2" charset="2"/>
              <a:buChar char="§"/>
            </a:pPr>
            <a:r>
              <a:rPr lang="en-US" dirty="0"/>
              <a:t>Keep track of the time</a:t>
            </a:r>
          </a:p>
          <a:p>
            <a:pPr lvl="1">
              <a:buFont typeface="Wingdings" pitchFamily="2" charset="2"/>
              <a:buChar char="§"/>
            </a:pPr>
            <a:r>
              <a:rPr lang="en-US" dirty="0"/>
              <a:t>Help to end the class on time</a:t>
            </a:r>
            <a:endParaRPr lang="en-US" sz="2800" dirty="0"/>
          </a:p>
          <a:p>
            <a:pPr marL="457200" lvl="1" indent="0">
              <a:buNone/>
            </a:pPr>
            <a:endParaRPr lang="en-US" dirty="0"/>
          </a:p>
          <a:p>
            <a:pPr lvl="1">
              <a:buFont typeface="Wingdings" pitchFamily="2" charset="2"/>
              <a:buChar char="§"/>
            </a:pPr>
            <a:endParaRPr lang="en-US" dirty="0"/>
          </a:p>
        </p:txBody>
      </p:sp>
    </p:spTree>
    <p:extLst>
      <p:ext uri="{BB962C8B-B14F-4D97-AF65-F5344CB8AC3E}">
        <p14:creationId xmlns:p14="http://schemas.microsoft.com/office/powerpoint/2010/main" val="2093867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FBDBC-82AC-214E-899F-7DDBC4D37739}"/>
              </a:ext>
            </a:extLst>
          </p:cNvPr>
          <p:cNvSpPr>
            <a:spLocks noGrp="1"/>
          </p:cNvSpPr>
          <p:nvPr>
            <p:ph type="title"/>
          </p:nvPr>
        </p:nvSpPr>
        <p:spPr/>
        <p:txBody>
          <a:bodyPr>
            <a:normAutofit fontScale="90000"/>
          </a:bodyPr>
          <a:lstStyle/>
          <a:p>
            <a:r>
              <a:rPr lang="en-US" dirty="0">
                <a:solidFill>
                  <a:srgbClr val="FF0000"/>
                </a:solidFill>
              </a:rPr>
              <a:t>Using Zoom : The Class Assistant - II</a:t>
            </a:r>
            <a:endParaRPr lang="en-US" dirty="0"/>
          </a:p>
        </p:txBody>
      </p:sp>
      <p:sp>
        <p:nvSpPr>
          <p:cNvPr id="3" name="Content Placeholder 2">
            <a:extLst>
              <a:ext uri="{FF2B5EF4-FFF2-40B4-BE49-F238E27FC236}">
                <a16:creationId xmlns:a16="http://schemas.microsoft.com/office/drawing/2014/main" id="{97225380-D696-A447-BF4A-26C239050657}"/>
              </a:ext>
            </a:extLst>
          </p:cNvPr>
          <p:cNvSpPr>
            <a:spLocks noGrp="1"/>
          </p:cNvSpPr>
          <p:nvPr>
            <p:ph idx="1"/>
          </p:nvPr>
        </p:nvSpPr>
        <p:spPr/>
        <p:txBody>
          <a:bodyPr/>
          <a:lstStyle/>
          <a:p>
            <a:pPr>
              <a:buFont typeface="Arial" panose="020B0604020202020204" pitchFamily="34" charset="0"/>
              <a:buChar char="•"/>
            </a:pPr>
            <a:endParaRPr lang="en-US" dirty="0"/>
          </a:p>
          <a:p>
            <a:pPr marL="0" indent="0">
              <a:buNone/>
            </a:pPr>
            <a:r>
              <a:rPr lang="en-US" dirty="0"/>
              <a:t>The CA will also</a:t>
            </a:r>
          </a:p>
          <a:p>
            <a:pPr lvl="1">
              <a:buFont typeface="Arial" panose="020B0604020202020204" pitchFamily="34" charset="0"/>
              <a:buChar char="•"/>
            </a:pPr>
            <a:r>
              <a:rPr lang="en-US" dirty="0"/>
              <a:t>Make brief WISE related announcements (Events, Evaluations, etc.) in a few slides</a:t>
            </a:r>
          </a:p>
          <a:p>
            <a:pPr lvl="1">
              <a:buFont typeface="Arial" panose="020B0604020202020204" pitchFamily="34" charset="0"/>
              <a:buChar char="•"/>
            </a:pPr>
            <a:r>
              <a:rPr lang="en-US" dirty="0"/>
              <a:t>Oversee the question &amp; answer process</a:t>
            </a:r>
          </a:p>
          <a:p>
            <a:pPr lvl="1">
              <a:buFont typeface="Arial" panose="020B0604020202020204" pitchFamily="34" charset="0"/>
              <a:buChar char="•"/>
            </a:pPr>
            <a:r>
              <a:rPr lang="en-US" dirty="0"/>
              <a:t>Give an outline of the rules to be followed in a class that uses Zoom</a:t>
            </a:r>
          </a:p>
          <a:p>
            <a:endParaRPr lang="en-US" dirty="0"/>
          </a:p>
        </p:txBody>
      </p:sp>
    </p:spTree>
    <p:extLst>
      <p:ext uri="{BB962C8B-B14F-4D97-AF65-F5344CB8AC3E}">
        <p14:creationId xmlns:p14="http://schemas.microsoft.com/office/powerpoint/2010/main" val="142617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4F82-481D-204D-A2DB-253B3418D84E}"/>
              </a:ext>
            </a:extLst>
          </p:cNvPr>
          <p:cNvSpPr>
            <a:spLocks noGrp="1"/>
          </p:cNvSpPr>
          <p:nvPr>
            <p:ph type="title"/>
          </p:nvPr>
        </p:nvSpPr>
        <p:spPr>
          <a:xfrm>
            <a:off x="171081" y="274639"/>
            <a:ext cx="8731045" cy="1143000"/>
          </a:xfrm>
        </p:spPr>
        <p:txBody>
          <a:bodyPr>
            <a:normAutofit/>
          </a:bodyPr>
          <a:lstStyle/>
          <a:p>
            <a:r>
              <a:rPr lang="en-US" dirty="0">
                <a:solidFill>
                  <a:srgbClr val="FF0000"/>
                </a:solidFill>
              </a:rPr>
              <a:t> Class Rules Using Zoom - I</a:t>
            </a:r>
            <a:endParaRPr lang="en-US" dirty="0"/>
          </a:p>
        </p:txBody>
      </p:sp>
      <p:sp>
        <p:nvSpPr>
          <p:cNvPr id="3" name="Content Placeholder 2">
            <a:extLst>
              <a:ext uri="{FF2B5EF4-FFF2-40B4-BE49-F238E27FC236}">
                <a16:creationId xmlns:a16="http://schemas.microsoft.com/office/drawing/2014/main" id="{3B0111BD-EDC3-E847-BA8D-B6FB0BE78C5A}"/>
              </a:ext>
            </a:extLst>
          </p:cNvPr>
          <p:cNvSpPr>
            <a:spLocks noGrp="1"/>
          </p:cNvSpPr>
          <p:nvPr>
            <p:ph idx="1"/>
          </p:nvPr>
        </p:nvSpPr>
        <p:spPr/>
        <p:txBody>
          <a:bodyPr>
            <a:normAutofit fontScale="92500"/>
          </a:bodyPr>
          <a:lstStyle/>
          <a:p>
            <a:r>
              <a:rPr lang="en-US" sz="3600" dirty="0"/>
              <a:t>All Course Attendees will be placed on MUTE by the CA before the Instructor begins</a:t>
            </a:r>
          </a:p>
          <a:p>
            <a:r>
              <a:rPr lang="en-US" sz="3600" dirty="0"/>
              <a:t>The attendees should:</a:t>
            </a:r>
          </a:p>
          <a:p>
            <a:pPr lvl="1">
              <a:buFont typeface="Wingdings" pitchFamily="2" charset="2"/>
              <a:buChar char="§"/>
            </a:pPr>
            <a:r>
              <a:rPr lang="en-US" sz="3500" dirty="0"/>
              <a:t>Raise their hands using the ‘HAND’ sign in the ‘PARTICIPANTS’ or ‘REACTIONS’ icon </a:t>
            </a:r>
          </a:p>
          <a:p>
            <a:pPr marL="457200" lvl="1" indent="0">
              <a:buNone/>
            </a:pPr>
            <a:r>
              <a:rPr lang="en-US" sz="3500" b="1" dirty="0"/>
              <a:t>   OR</a:t>
            </a:r>
          </a:p>
          <a:p>
            <a:pPr lvl="1">
              <a:buFont typeface="Wingdings" pitchFamily="2" charset="2"/>
              <a:buChar char="§"/>
            </a:pPr>
            <a:r>
              <a:rPr lang="en-US" sz="3500" dirty="0"/>
              <a:t>Send their questions to the CA using the ‘CHAT’ icon</a:t>
            </a:r>
          </a:p>
          <a:p>
            <a:pPr marL="0" indent="0">
              <a:buNone/>
            </a:pPr>
            <a:endParaRPr lang="en-US" dirty="0"/>
          </a:p>
        </p:txBody>
      </p:sp>
    </p:spTree>
    <p:extLst>
      <p:ext uri="{BB962C8B-B14F-4D97-AF65-F5344CB8AC3E}">
        <p14:creationId xmlns:p14="http://schemas.microsoft.com/office/powerpoint/2010/main" val="2942407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5EC0-7C13-C542-9C49-27C9C434BD03}"/>
              </a:ext>
            </a:extLst>
          </p:cNvPr>
          <p:cNvSpPr>
            <a:spLocks noGrp="1"/>
          </p:cNvSpPr>
          <p:nvPr>
            <p:ph type="title"/>
          </p:nvPr>
        </p:nvSpPr>
        <p:spPr>
          <a:xfrm>
            <a:off x="660728" y="280539"/>
            <a:ext cx="7785474" cy="592566"/>
          </a:xfrm>
        </p:spPr>
        <p:txBody>
          <a:bodyPr>
            <a:noAutofit/>
          </a:bodyPr>
          <a:lstStyle/>
          <a:p>
            <a:r>
              <a:rPr lang="en-US" sz="4000" dirty="0">
                <a:solidFill>
                  <a:srgbClr val="FF0000"/>
                </a:solidFill>
              </a:rPr>
              <a:t>Class Rules Using Zoom - II</a:t>
            </a:r>
          </a:p>
        </p:txBody>
      </p:sp>
      <p:sp>
        <p:nvSpPr>
          <p:cNvPr id="3" name="Content Placeholder 2">
            <a:extLst>
              <a:ext uri="{FF2B5EF4-FFF2-40B4-BE49-F238E27FC236}">
                <a16:creationId xmlns:a16="http://schemas.microsoft.com/office/drawing/2014/main" id="{0D1CD46E-78A3-1F4E-9B6F-8693BD2E2ED9}"/>
              </a:ext>
            </a:extLst>
          </p:cNvPr>
          <p:cNvSpPr>
            <a:spLocks noGrp="1"/>
          </p:cNvSpPr>
          <p:nvPr>
            <p:ph idx="1"/>
          </p:nvPr>
        </p:nvSpPr>
        <p:spPr>
          <a:xfrm>
            <a:off x="457200" y="991092"/>
            <a:ext cx="8229600" cy="5456902"/>
          </a:xfrm>
        </p:spPr>
        <p:txBody>
          <a:bodyPr>
            <a:normAutofit fontScale="85000" lnSpcReduction="10000"/>
          </a:bodyPr>
          <a:lstStyle/>
          <a:p>
            <a:pPr>
              <a:buFont typeface="Arial" panose="020B0604020202020204" pitchFamily="34" charset="0"/>
              <a:buChar char="•"/>
            </a:pPr>
            <a:endParaRPr lang="en-US" sz="2600" dirty="0"/>
          </a:p>
          <a:p>
            <a:pPr>
              <a:buFont typeface="Arial" panose="020B0604020202020204" pitchFamily="34" charset="0"/>
              <a:buChar char="•"/>
            </a:pPr>
            <a:r>
              <a:rPr lang="en-US" dirty="0"/>
              <a:t>The CA will indicate the Instructor’s preference to:</a:t>
            </a:r>
          </a:p>
          <a:p>
            <a:pPr lvl="1">
              <a:buFont typeface="Wingdings" pitchFamily="2" charset="2"/>
              <a:buChar char="§"/>
            </a:pPr>
            <a:r>
              <a:rPr lang="en-US" sz="3200" dirty="0"/>
              <a:t>Pause for questions &amp; answers every 15 minutes, </a:t>
            </a:r>
          </a:p>
          <a:p>
            <a:pPr marL="457200" lvl="1" indent="0">
              <a:buNone/>
            </a:pPr>
            <a:r>
              <a:rPr lang="en-US" sz="3200" b="1" dirty="0"/>
              <a:t>   OR</a:t>
            </a:r>
          </a:p>
          <a:p>
            <a:pPr lvl="1">
              <a:buFont typeface="Wingdings" pitchFamily="2" charset="2"/>
              <a:buChar char="§"/>
            </a:pPr>
            <a:r>
              <a:rPr lang="en-US" sz="3200" dirty="0"/>
              <a:t>Answer questions at any time during the presentation</a:t>
            </a:r>
          </a:p>
          <a:p>
            <a:pPr>
              <a:buFont typeface="Arial" panose="020B0604020202020204" pitchFamily="34" charset="0"/>
              <a:buChar char="•"/>
            </a:pPr>
            <a:r>
              <a:rPr lang="en-US" dirty="0"/>
              <a:t>The CA will also announce that: </a:t>
            </a:r>
          </a:p>
          <a:p>
            <a:pPr lvl="1">
              <a:buFont typeface="Wingdings" pitchFamily="2" charset="2"/>
              <a:buChar char="§"/>
            </a:pPr>
            <a:r>
              <a:rPr lang="en-US" dirty="0"/>
              <a:t>The questions will be read for the Instructor to answer in the  order they are received</a:t>
            </a:r>
          </a:p>
          <a:p>
            <a:pPr lvl="1">
              <a:buFont typeface="Wingdings" pitchFamily="2" charset="2"/>
              <a:buChar char="§"/>
            </a:pPr>
            <a:r>
              <a:rPr lang="en-US" dirty="0"/>
              <a:t>The last 10 minutes will be saved for discussion &amp; questions from the audience</a:t>
            </a:r>
          </a:p>
          <a:p>
            <a:pPr marL="514350" indent="-457200">
              <a:buFont typeface="Arial" panose="020B0604020202020204" pitchFamily="34" charset="0"/>
              <a:buChar char="•"/>
            </a:pPr>
            <a:r>
              <a:rPr lang="en-US" dirty="0"/>
              <a:t>The CA will then introduce the Instructor</a:t>
            </a:r>
          </a:p>
          <a:p>
            <a:pPr lvl="1">
              <a:buFont typeface="Wingdings" pitchFamily="2" charset="2"/>
              <a:buChar char="§"/>
            </a:pPr>
            <a:endParaRPr lang="en-US" dirty="0"/>
          </a:p>
        </p:txBody>
      </p:sp>
    </p:spTree>
    <p:extLst>
      <p:ext uri="{BB962C8B-B14F-4D97-AF65-F5344CB8AC3E}">
        <p14:creationId xmlns:p14="http://schemas.microsoft.com/office/powerpoint/2010/main" val="1366315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DB038-22F1-CE4F-8A05-FD173E984509}"/>
              </a:ext>
            </a:extLst>
          </p:cNvPr>
          <p:cNvSpPr>
            <a:spLocks noGrp="1"/>
          </p:cNvSpPr>
          <p:nvPr>
            <p:ph type="title"/>
          </p:nvPr>
        </p:nvSpPr>
        <p:spPr>
          <a:xfrm>
            <a:off x="457200" y="274639"/>
            <a:ext cx="8229600" cy="368391"/>
          </a:xfrm>
        </p:spPr>
        <p:txBody>
          <a:bodyPr>
            <a:normAutofit fontScale="90000"/>
          </a:bodyPr>
          <a:lstStyle/>
          <a:p>
            <a:r>
              <a:rPr lang="en-US" dirty="0">
                <a:solidFill>
                  <a:srgbClr val="FF0000"/>
                </a:solidFill>
              </a:rPr>
              <a:t>Using Zoom : The Instructor - I</a:t>
            </a:r>
          </a:p>
        </p:txBody>
      </p:sp>
      <p:sp>
        <p:nvSpPr>
          <p:cNvPr id="3" name="Content Placeholder 2">
            <a:extLst>
              <a:ext uri="{FF2B5EF4-FFF2-40B4-BE49-F238E27FC236}">
                <a16:creationId xmlns:a16="http://schemas.microsoft.com/office/drawing/2014/main" id="{E5E0BF94-0A4E-FF43-B5E4-807DEC839A95}"/>
              </a:ext>
            </a:extLst>
          </p:cNvPr>
          <p:cNvSpPr>
            <a:spLocks noGrp="1"/>
          </p:cNvSpPr>
          <p:nvPr>
            <p:ph idx="1"/>
          </p:nvPr>
        </p:nvSpPr>
        <p:spPr>
          <a:xfrm>
            <a:off x="457200" y="1162173"/>
            <a:ext cx="8229600" cy="5300272"/>
          </a:xfrm>
        </p:spPr>
        <p:txBody>
          <a:bodyPr>
            <a:normAutofit/>
          </a:bodyPr>
          <a:lstStyle/>
          <a:p>
            <a:endParaRPr lang="en-US" dirty="0"/>
          </a:p>
          <a:p>
            <a:r>
              <a:rPr lang="en-US" dirty="0"/>
              <a:t>Virtual teaching and learning with Zoom is different from the experience in an on-campus class</a:t>
            </a:r>
          </a:p>
          <a:p>
            <a:pPr marL="0" indent="0">
              <a:buNone/>
            </a:pPr>
            <a:endParaRPr lang="en-US" dirty="0"/>
          </a:p>
          <a:p>
            <a:r>
              <a:rPr lang="en-US" dirty="0"/>
              <a:t>Since there is little eye to eye contact between the Instructor &amp; the Course Attendees, the use of slides as an additional communication tool becomes very important</a:t>
            </a:r>
          </a:p>
        </p:txBody>
      </p:sp>
    </p:spTree>
    <p:extLst>
      <p:ext uri="{BB962C8B-B14F-4D97-AF65-F5344CB8AC3E}">
        <p14:creationId xmlns:p14="http://schemas.microsoft.com/office/powerpoint/2010/main" val="118738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9701-CD4C-5D40-AC3A-D1AEA90C4721}"/>
              </a:ext>
            </a:extLst>
          </p:cNvPr>
          <p:cNvSpPr>
            <a:spLocks noGrp="1"/>
          </p:cNvSpPr>
          <p:nvPr>
            <p:ph type="title"/>
          </p:nvPr>
        </p:nvSpPr>
        <p:spPr/>
        <p:txBody>
          <a:bodyPr/>
          <a:lstStyle/>
          <a:p>
            <a:r>
              <a:rPr lang="en-US" dirty="0">
                <a:solidFill>
                  <a:srgbClr val="FF0000"/>
                </a:solidFill>
              </a:rPr>
              <a:t>Using Zoom : The Instructor - II</a:t>
            </a:r>
            <a:endParaRPr lang="en-US" dirty="0"/>
          </a:p>
        </p:txBody>
      </p:sp>
      <p:sp>
        <p:nvSpPr>
          <p:cNvPr id="3" name="Content Placeholder 2">
            <a:extLst>
              <a:ext uri="{FF2B5EF4-FFF2-40B4-BE49-F238E27FC236}">
                <a16:creationId xmlns:a16="http://schemas.microsoft.com/office/drawing/2014/main" id="{E866C28D-9393-CA49-BFB9-31C3BE015411}"/>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However, it is important to maintain ‘eye contact’ with your audience, even when using Zoom</a:t>
            </a:r>
          </a:p>
          <a:p>
            <a:pPr marL="0" indent="0">
              <a:buNone/>
            </a:pPr>
            <a:endParaRPr lang="en-US" dirty="0"/>
          </a:p>
          <a:p>
            <a:pPr>
              <a:buFont typeface="Arial" panose="020B0604020202020204" pitchFamily="34" charset="0"/>
              <a:buChar char="•"/>
            </a:pPr>
            <a:r>
              <a:rPr lang="en-US" dirty="0"/>
              <a:t>Using the “SHARE SCREEN” icon is an important first step to show your slides</a:t>
            </a:r>
          </a:p>
          <a:p>
            <a:pPr marL="0" indent="0">
              <a:buNone/>
            </a:pPr>
            <a:endParaRPr lang="en-US" dirty="0"/>
          </a:p>
          <a:p>
            <a:r>
              <a:rPr lang="en-US" dirty="0"/>
              <a:t>The Instructor can utilize the useful hints outlined in the following slides</a:t>
            </a:r>
          </a:p>
          <a:p>
            <a:endParaRPr lang="en-US" dirty="0"/>
          </a:p>
        </p:txBody>
      </p:sp>
    </p:spTree>
    <p:extLst>
      <p:ext uri="{BB962C8B-B14F-4D97-AF65-F5344CB8AC3E}">
        <p14:creationId xmlns:p14="http://schemas.microsoft.com/office/powerpoint/2010/main" val="92429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7"/>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lvl="0" algn="ctr"/>
            <a:r>
              <a:rPr lang="en-US" b="0" dirty="0">
                <a:solidFill>
                  <a:srgbClr val="FF0000"/>
                </a:solidFill>
              </a:rPr>
              <a:t>Using Zoom : The Instructor - III</a:t>
            </a:r>
            <a:endParaRPr b="0" dirty="0">
              <a:solidFill>
                <a:schemeClr val="bg1"/>
              </a:solidFill>
            </a:endParaRPr>
          </a:p>
        </p:txBody>
      </p:sp>
      <p:sp>
        <p:nvSpPr>
          <p:cNvPr id="105" name="Google Shape;105;p17"/>
          <p:cNvSpPr txBox="1">
            <a:spLocks noGrp="1"/>
          </p:cNvSpPr>
          <p:nvPr>
            <p:ph type="body" idx="1"/>
          </p:nvPr>
        </p:nvSpPr>
        <p:spPr>
          <a:xfrm>
            <a:off x="381000" y="1142999"/>
            <a:ext cx="8387939" cy="4995891"/>
          </a:xfrm>
          <a:prstGeom prst="rect">
            <a:avLst/>
          </a:prstGeom>
          <a:noFill/>
          <a:ln>
            <a:noFill/>
          </a:ln>
        </p:spPr>
        <p:txBody>
          <a:bodyPr spcFirstLastPara="1" wrap="square" lIns="91425" tIns="45700" rIns="91425" bIns="45700" anchor="t" anchorCtr="0">
            <a:noAutofit/>
          </a:bodyPr>
          <a:lstStyle/>
          <a:p>
            <a:pPr marL="274320" lvl="0" indent="-192024" algn="l" rtl="0">
              <a:spcBef>
                <a:spcPts val="0"/>
              </a:spcBef>
              <a:spcAft>
                <a:spcPts val="0"/>
              </a:spcAft>
              <a:buSzPts val="2176"/>
              <a:buFont typeface="Arial"/>
              <a:buChar char="•"/>
            </a:pPr>
            <a:endParaRPr lang="en-US" dirty="0"/>
          </a:p>
          <a:p>
            <a:pPr marL="274320" lvl="0" indent="-192024">
              <a:spcBef>
                <a:spcPts val="0"/>
              </a:spcBef>
            </a:pPr>
            <a:r>
              <a:rPr lang="en-US" dirty="0"/>
              <a:t>When preparing for your presentation, you should keep the following facts about the </a:t>
            </a:r>
            <a:r>
              <a:rPr lang="en-US" b="1" dirty="0"/>
              <a:t>audience</a:t>
            </a:r>
            <a:r>
              <a:rPr lang="en-US" dirty="0"/>
              <a:t> in mind:</a:t>
            </a:r>
          </a:p>
          <a:p>
            <a:pPr marL="644652" lvl="2" indent="-177800">
              <a:buSzPts val="2800"/>
            </a:pPr>
            <a:r>
              <a:rPr lang="en-US" sz="3200" dirty="0"/>
              <a:t>WISE members are </a:t>
            </a:r>
            <a:r>
              <a:rPr lang="en-US" sz="3200" b="1" dirty="0"/>
              <a:t>older adult</a:t>
            </a:r>
            <a:r>
              <a:rPr lang="en-US" sz="3200" dirty="0"/>
              <a:t> learners</a:t>
            </a:r>
            <a:endParaRPr sz="3200" dirty="0"/>
          </a:p>
          <a:p>
            <a:pPr marL="644652" lvl="2" indent="-177800" algn="l" rtl="0">
              <a:spcBef>
                <a:spcPts val="263"/>
              </a:spcBef>
              <a:spcAft>
                <a:spcPts val="0"/>
              </a:spcAft>
              <a:buSzPts val="2800"/>
              <a:buChar char="•"/>
            </a:pPr>
            <a:r>
              <a:rPr lang="en-US" sz="3200" dirty="0"/>
              <a:t>Some are </a:t>
            </a:r>
            <a:r>
              <a:rPr lang="en-US" sz="3200" b="1" dirty="0"/>
              <a:t>hearing impaired</a:t>
            </a:r>
            <a:endParaRPr sz="3200" b="1" dirty="0"/>
          </a:p>
          <a:p>
            <a:pPr marL="644652" lvl="2" indent="-177800" algn="l" rtl="0">
              <a:spcBef>
                <a:spcPts val="263"/>
              </a:spcBef>
              <a:spcAft>
                <a:spcPts val="0"/>
              </a:spcAft>
              <a:buSzPts val="2800"/>
              <a:buChar char="•"/>
            </a:pPr>
            <a:r>
              <a:rPr lang="en-US" sz="3200" dirty="0"/>
              <a:t>Others are </a:t>
            </a:r>
            <a:r>
              <a:rPr lang="en-US" sz="3200" b="1" dirty="0"/>
              <a:t>visually handicapped</a:t>
            </a:r>
          </a:p>
          <a:p>
            <a:pPr marL="644652" lvl="2" indent="-177800" algn="l" rtl="0">
              <a:spcBef>
                <a:spcPts val="263"/>
              </a:spcBef>
              <a:spcAft>
                <a:spcPts val="0"/>
              </a:spcAft>
              <a:buSzPts val="2800"/>
              <a:buChar char="•"/>
            </a:pPr>
            <a:r>
              <a:rPr lang="en-US" sz="3200" dirty="0"/>
              <a:t>Some may be </a:t>
            </a:r>
            <a:r>
              <a:rPr lang="en-US" sz="3200" b="1" dirty="0"/>
              <a:t>physically disabled</a:t>
            </a:r>
            <a:endParaRPr sz="3200" b="1" dirty="0"/>
          </a:p>
          <a:p>
            <a:pPr marL="274320" lvl="0" indent="-192024" algn="l" rtl="0">
              <a:spcBef>
                <a:spcPts val="300"/>
              </a:spcBef>
              <a:spcAft>
                <a:spcPts val="0"/>
              </a:spcAft>
              <a:buSzPts val="2176"/>
              <a:buFont typeface="Arial"/>
              <a:buChar char="•"/>
            </a:pPr>
            <a:r>
              <a:rPr lang="en-US" dirty="0"/>
              <a:t>It is important that all can hear &amp; see clearly</a:t>
            </a:r>
          </a:p>
          <a:p>
            <a:pPr marL="82296" lvl="0" indent="0" algn="l" rtl="0">
              <a:spcBef>
                <a:spcPts val="300"/>
              </a:spcBef>
              <a:spcAft>
                <a:spcPts val="0"/>
              </a:spcAft>
              <a:buSzPts val="2176"/>
              <a:buNone/>
            </a:pPr>
            <a:endParaRPr dirty="0"/>
          </a:p>
          <a:p>
            <a:pPr marL="274320" lvl="0" indent="-53847" algn="l" rtl="0">
              <a:spcBef>
                <a:spcPts val="300"/>
              </a:spcBef>
              <a:spcAft>
                <a:spcPts val="0"/>
              </a:spcAft>
              <a:buSzPts val="2176"/>
              <a:buFont typeface="Arial"/>
              <a:buNone/>
            </a:pPr>
            <a:endParaRPr dirty="0"/>
          </a:p>
        </p:txBody>
      </p:sp>
    </p:spTree>
    <p:extLst>
      <p:ext uri="{BB962C8B-B14F-4D97-AF65-F5344CB8AC3E}">
        <p14:creationId xmlns:p14="http://schemas.microsoft.com/office/powerpoint/2010/main" val="396048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BDFAC-1981-254B-A359-5251A24EB631}"/>
              </a:ext>
            </a:extLst>
          </p:cNvPr>
          <p:cNvSpPr>
            <a:spLocks noGrp="1"/>
          </p:cNvSpPr>
          <p:nvPr>
            <p:ph type="title"/>
          </p:nvPr>
        </p:nvSpPr>
        <p:spPr>
          <a:xfrm>
            <a:off x="457200" y="362810"/>
            <a:ext cx="8229600" cy="645980"/>
          </a:xfrm>
        </p:spPr>
        <p:txBody>
          <a:bodyPr>
            <a:normAutofit fontScale="90000"/>
          </a:bodyPr>
          <a:lstStyle/>
          <a:p>
            <a:r>
              <a:rPr lang="en-US" dirty="0">
                <a:solidFill>
                  <a:srgbClr val="FF0000"/>
                </a:solidFill>
              </a:rPr>
              <a:t>Introduction - I</a:t>
            </a:r>
            <a:br>
              <a:rPr lang="en-US" dirty="0">
                <a:solidFill>
                  <a:srgbClr val="FF0000"/>
                </a:solidFill>
              </a:rPr>
            </a:br>
            <a:endParaRPr lang="en-US" dirty="0">
              <a:solidFill>
                <a:srgbClr val="FF0000"/>
              </a:solidFill>
            </a:endParaRPr>
          </a:p>
        </p:txBody>
      </p:sp>
      <p:sp>
        <p:nvSpPr>
          <p:cNvPr id="3" name="Content Placeholder 2">
            <a:extLst>
              <a:ext uri="{FF2B5EF4-FFF2-40B4-BE49-F238E27FC236}">
                <a16:creationId xmlns:a16="http://schemas.microsoft.com/office/drawing/2014/main" id="{CBB26100-A389-E442-9825-5EE747E3C485}"/>
              </a:ext>
            </a:extLst>
          </p:cNvPr>
          <p:cNvSpPr>
            <a:spLocks noGrp="1"/>
          </p:cNvSpPr>
          <p:nvPr>
            <p:ph idx="1"/>
          </p:nvPr>
        </p:nvSpPr>
        <p:spPr>
          <a:xfrm>
            <a:off x="457200" y="814111"/>
            <a:ext cx="8229600" cy="5681079"/>
          </a:xfrm>
        </p:spPr>
        <p:txBody>
          <a:bodyPr>
            <a:normAutofit lnSpcReduction="10000"/>
          </a:bodyPr>
          <a:lstStyle/>
          <a:p>
            <a:pPr marL="0" indent="0">
              <a:buNone/>
            </a:pPr>
            <a:endParaRPr lang="en-US" dirty="0"/>
          </a:p>
          <a:p>
            <a:r>
              <a:rPr lang="en-US" dirty="0"/>
              <a:t>Our Instructors play a very important part in our educational programs</a:t>
            </a:r>
          </a:p>
          <a:p>
            <a:r>
              <a:rPr lang="en-US" dirty="0"/>
              <a:t>This has contributed to success of WISE over the years</a:t>
            </a:r>
          </a:p>
          <a:p>
            <a:r>
              <a:rPr lang="en-US" dirty="0"/>
              <a:t>A critical part of the programs is the Course evaluation process</a:t>
            </a:r>
          </a:p>
          <a:p>
            <a:r>
              <a:rPr lang="en-US" dirty="0"/>
              <a:t>We are modifying our ‘Guidelines for Instructors’ to accommodate those comments, as a part of the continuous improvement of our programs</a:t>
            </a:r>
          </a:p>
          <a:p>
            <a:endParaRPr lang="en-US" dirty="0"/>
          </a:p>
          <a:p>
            <a:endParaRPr lang="en-US" dirty="0"/>
          </a:p>
        </p:txBody>
      </p:sp>
    </p:spTree>
    <p:extLst>
      <p:ext uri="{BB962C8B-B14F-4D97-AF65-F5344CB8AC3E}">
        <p14:creationId xmlns:p14="http://schemas.microsoft.com/office/powerpoint/2010/main" val="760978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ctrTitle"/>
          </p:nvPr>
        </p:nvSpPr>
        <p:spPr>
          <a:prstGeom prst="rect">
            <a:avLst/>
          </a:prstGeom>
          <a:solidFill>
            <a:schemeClr val="bg1"/>
          </a:solidFill>
          <a:ln>
            <a:noFill/>
          </a:ln>
        </p:spPr>
        <p:txBody>
          <a:bodyPr spcFirstLastPara="1" wrap="square" lIns="91425" tIns="45700" rIns="91425" bIns="45700" anchor="b" anchorCtr="0">
            <a:noAutofit/>
          </a:bodyPr>
          <a:lstStyle/>
          <a:p>
            <a:pPr lvl="0" algn="ctr"/>
            <a:r>
              <a:rPr lang="en-US" b="0" dirty="0">
                <a:solidFill>
                  <a:srgbClr val="FF0000"/>
                </a:solidFill>
              </a:rPr>
              <a:t>Using Zoom : The Instructor - IV</a:t>
            </a:r>
            <a:endParaRPr b="0" dirty="0">
              <a:solidFill>
                <a:srgbClr val="FF0000"/>
              </a:solidFill>
            </a:endParaRPr>
          </a:p>
        </p:txBody>
      </p:sp>
      <p:sp>
        <p:nvSpPr>
          <p:cNvPr id="113" name="Google Shape;113;p18"/>
          <p:cNvSpPr txBox="1">
            <a:spLocks noGrp="1"/>
          </p:cNvSpPr>
          <p:nvPr>
            <p:ph type="body" idx="1"/>
          </p:nvPr>
        </p:nvSpPr>
        <p:spPr>
          <a:xfrm>
            <a:off x="381000" y="1142999"/>
            <a:ext cx="8387939" cy="4995629"/>
          </a:xfrm>
          <a:prstGeom prst="rect">
            <a:avLst/>
          </a:prstGeom>
          <a:noFill/>
          <a:ln>
            <a:noFill/>
          </a:ln>
        </p:spPr>
        <p:txBody>
          <a:bodyPr spcFirstLastPara="1" wrap="square" lIns="91425" tIns="45700" rIns="91425" bIns="45700" anchor="t" anchorCtr="0">
            <a:noAutofit/>
          </a:bodyPr>
          <a:lstStyle/>
          <a:p>
            <a:pPr marL="539496" indent="-457200">
              <a:buFont typeface="Arial" panose="020B0604020202020204" pitchFamily="34" charset="0"/>
              <a:buChar char="•"/>
            </a:pPr>
            <a:r>
              <a:rPr lang="en-US" dirty="0"/>
              <a:t>If you are conducting the course on Zoom or in-person you should:</a:t>
            </a:r>
          </a:p>
          <a:p>
            <a:pPr marL="1453896" lvl="2" indent="-457200">
              <a:buFont typeface="Wingdings" charset="2"/>
              <a:buChar char="§"/>
            </a:pPr>
            <a:r>
              <a:rPr lang="en-US" sz="3200" dirty="0"/>
              <a:t>Arrive to the class 15 minutes ahead of your scheduled starting time</a:t>
            </a:r>
          </a:p>
          <a:p>
            <a:pPr marL="1453896" lvl="2" indent="-457200">
              <a:buFont typeface="Wingdings" charset="2"/>
              <a:buChar char="§"/>
            </a:pPr>
            <a:r>
              <a:rPr lang="en-US" sz="3200" dirty="0"/>
              <a:t>Familiarize yourself with the audio-visual equipment </a:t>
            </a:r>
          </a:p>
          <a:p>
            <a:pPr marL="1453896" lvl="2" indent="-457200">
              <a:buFont typeface="Wingdings" charset="2"/>
              <a:buChar char="§"/>
            </a:pPr>
            <a:r>
              <a:rPr lang="en-US" sz="3200" dirty="0"/>
              <a:t>Wear a headset microphone that will be provided to you</a:t>
            </a:r>
            <a:endParaRPr sz="3200" dirty="0"/>
          </a:p>
        </p:txBody>
      </p:sp>
    </p:spTree>
    <p:extLst>
      <p:ext uri="{BB962C8B-B14F-4D97-AF65-F5344CB8AC3E}">
        <p14:creationId xmlns:p14="http://schemas.microsoft.com/office/powerpoint/2010/main" val="2269604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lvl="0" algn="ctr"/>
            <a:r>
              <a:rPr lang="en-US" b="0" dirty="0">
                <a:solidFill>
                  <a:srgbClr val="FF0000"/>
                </a:solidFill>
              </a:rPr>
              <a:t>Using Zoom : The Instructor - V</a:t>
            </a:r>
            <a:endParaRPr b="0" dirty="0"/>
          </a:p>
        </p:txBody>
      </p:sp>
      <p:sp>
        <p:nvSpPr>
          <p:cNvPr id="122" name="Google Shape;122;p19"/>
          <p:cNvSpPr txBox="1">
            <a:spLocks noGrp="1"/>
          </p:cNvSpPr>
          <p:nvPr>
            <p:ph type="body" idx="1"/>
          </p:nvPr>
        </p:nvSpPr>
        <p:spPr>
          <a:xfrm>
            <a:off x="406400" y="1143000"/>
            <a:ext cx="8362539" cy="5392956"/>
          </a:xfrm>
          <a:prstGeom prst="rect">
            <a:avLst/>
          </a:prstGeom>
          <a:noFill/>
          <a:ln>
            <a:noFill/>
          </a:ln>
        </p:spPr>
        <p:txBody>
          <a:bodyPr spcFirstLastPara="1" wrap="square" lIns="91425" tIns="45700" rIns="91425" bIns="45700" anchor="t" anchorCtr="0">
            <a:noAutofit/>
          </a:bodyPr>
          <a:lstStyle/>
          <a:p>
            <a:pPr marL="539496" indent="-457200">
              <a:lnSpc>
                <a:spcPct val="110000"/>
              </a:lnSpc>
              <a:spcBef>
                <a:spcPts val="0"/>
              </a:spcBef>
              <a:buFont typeface="Arial" panose="020B0604020202020204" pitchFamily="34" charset="0"/>
              <a:buChar char="•"/>
            </a:pPr>
            <a:r>
              <a:rPr lang="en-US" sz="2800" dirty="0"/>
              <a:t>At the start of your lecture, introduce yourself &amp; the topic of your presentation</a:t>
            </a:r>
            <a:endParaRPr sz="2800" dirty="0"/>
          </a:p>
          <a:p>
            <a:pPr marL="539496" lvl="0" indent="-457200" algn="l" rtl="0">
              <a:lnSpc>
                <a:spcPct val="110000"/>
              </a:lnSpc>
              <a:spcBef>
                <a:spcPts val="300"/>
              </a:spcBef>
              <a:spcAft>
                <a:spcPts val="0"/>
              </a:spcAft>
              <a:buSzPts val="2176"/>
              <a:buFont typeface="Arial" panose="020B0604020202020204" pitchFamily="34" charset="0"/>
              <a:buChar char="•"/>
            </a:pPr>
            <a:r>
              <a:rPr lang="en-US" sz="2800" dirty="0"/>
              <a:t>While it is important to encourage discussion, it is critical to note that you are in-charge. Your audience should be reminded that:</a:t>
            </a:r>
            <a:endParaRPr sz="2800" dirty="0"/>
          </a:p>
          <a:p>
            <a:pPr marL="1202944" lvl="2" indent="-457200">
              <a:lnSpc>
                <a:spcPct val="110000"/>
              </a:lnSpc>
              <a:spcBef>
                <a:spcPts val="243"/>
              </a:spcBef>
              <a:buSzPts val="2800"/>
              <a:buFont typeface="Wingdings" pitchFamily="2" charset="2"/>
              <a:buChar char="§"/>
            </a:pPr>
            <a:r>
              <a:rPr lang="en-US" sz="2800" dirty="0"/>
              <a:t>No one person should dominate the discussion</a:t>
            </a:r>
            <a:endParaRPr sz="2800" dirty="0"/>
          </a:p>
          <a:p>
            <a:pPr marL="1202944" lvl="2" indent="-457200">
              <a:lnSpc>
                <a:spcPct val="110000"/>
              </a:lnSpc>
              <a:spcBef>
                <a:spcPts val="243"/>
              </a:spcBef>
              <a:buSzPts val="2800"/>
              <a:buFont typeface="Wingdings" pitchFamily="2" charset="2"/>
              <a:buChar char="§"/>
            </a:pPr>
            <a:r>
              <a:rPr lang="en-US" sz="2800" dirty="0"/>
              <a:t>Private conversations among individuals during the presentation are disruptive to others &amp; are  discouraged</a:t>
            </a:r>
          </a:p>
          <a:p>
            <a:pPr marL="1202944" lvl="2" indent="-457200">
              <a:lnSpc>
                <a:spcPct val="110000"/>
              </a:lnSpc>
              <a:spcBef>
                <a:spcPts val="243"/>
              </a:spcBef>
              <a:buSzPts val="2800"/>
              <a:buFont typeface="Wingdings" pitchFamily="2" charset="2"/>
              <a:buChar char="§"/>
            </a:pPr>
            <a:r>
              <a:rPr lang="en-US" sz="2800" dirty="0"/>
              <a:t>Leave time at end for questions and discussion</a:t>
            </a:r>
            <a:endParaRPr sz="2800" dirty="0"/>
          </a:p>
          <a:p>
            <a:pPr marL="274320" lvl="0" indent="-53847" algn="l" rtl="0">
              <a:spcBef>
                <a:spcPts val="300"/>
              </a:spcBef>
              <a:spcAft>
                <a:spcPts val="0"/>
              </a:spcAft>
              <a:buSzPts val="2176"/>
              <a:buFont typeface="Arial"/>
              <a:buNone/>
            </a:pPr>
            <a:endParaRPr sz="2800" dirty="0"/>
          </a:p>
        </p:txBody>
      </p:sp>
    </p:spTree>
    <p:extLst>
      <p:ext uri="{BB962C8B-B14F-4D97-AF65-F5344CB8AC3E}">
        <p14:creationId xmlns:p14="http://schemas.microsoft.com/office/powerpoint/2010/main" val="59589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6FC85-4EB9-B745-B93B-1DC52E7DDCFA}"/>
              </a:ext>
            </a:extLst>
          </p:cNvPr>
          <p:cNvSpPr>
            <a:spLocks noGrp="1"/>
          </p:cNvSpPr>
          <p:nvPr>
            <p:ph type="title"/>
          </p:nvPr>
        </p:nvSpPr>
        <p:spPr>
          <a:xfrm>
            <a:off x="457200" y="274638"/>
            <a:ext cx="8229600" cy="5848891"/>
          </a:xfrm>
        </p:spPr>
        <p:txBody>
          <a:bodyPr/>
          <a:lstStyle/>
          <a:p>
            <a:r>
              <a:rPr lang="en-US" dirty="0"/>
              <a:t>The Presentation Slides</a:t>
            </a:r>
          </a:p>
        </p:txBody>
      </p:sp>
    </p:spTree>
    <p:extLst>
      <p:ext uri="{BB962C8B-B14F-4D97-AF65-F5344CB8AC3E}">
        <p14:creationId xmlns:p14="http://schemas.microsoft.com/office/powerpoint/2010/main" val="932716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Font</a:t>
            </a:r>
            <a:endParaRPr b="0" dirty="0">
              <a:solidFill>
                <a:srgbClr val="FF0000"/>
              </a:solidFill>
            </a:endParaRPr>
          </a:p>
        </p:txBody>
      </p:sp>
      <p:sp>
        <p:nvSpPr>
          <p:cNvPr id="147" name="Google Shape;147;p2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74320" lvl="0" indent="-53847" algn="l" rtl="0">
              <a:spcBef>
                <a:spcPts val="0"/>
              </a:spcBef>
              <a:spcAft>
                <a:spcPts val="0"/>
              </a:spcAft>
              <a:buSzPts val="2176"/>
              <a:buFont typeface="Arial"/>
              <a:buNone/>
            </a:pPr>
            <a:endParaRPr dirty="0"/>
          </a:p>
          <a:p>
            <a:pPr marL="274320" lvl="0" indent="-192024" algn="l" rtl="0">
              <a:spcBef>
                <a:spcPts val="300"/>
              </a:spcBef>
              <a:spcAft>
                <a:spcPts val="0"/>
              </a:spcAft>
              <a:buSzPts val="2176"/>
              <a:buFont typeface="Arial"/>
              <a:buChar char="•"/>
            </a:pPr>
            <a:r>
              <a:rPr lang="en-US" dirty="0"/>
              <a:t>Font or typeface should be kept simple</a:t>
            </a:r>
            <a:endParaRPr dirty="0"/>
          </a:p>
          <a:p>
            <a:pPr marL="274320" lvl="0" indent="-192024" algn="l" rtl="0">
              <a:spcBef>
                <a:spcPts val="300"/>
              </a:spcBef>
              <a:spcAft>
                <a:spcPts val="0"/>
              </a:spcAft>
              <a:buSzPts val="2176"/>
              <a:buFont typeface="Arial"/>
              <a:buChar char="•"/>
            </a:pPr>
            <a:r>
              <a:rPr lang="en-US" dirty="0"/>
              <a:t>The font should be one that avoids using patterns which may interfere with the ease of visualizing the slides</a:t>
            </a:r>
            <a:endParaRPr dirty="0"/>
          </a:p>
          <a:p>
            <a:pPr marL="274320" lvl="0" indent="-192024" algn="l" rtl="0">
              <a:spcBef>
                <a:spcPts val="300"/>
              </a:spcBef>
              <a:spcAft>
                <a:spcPts val="0"/>
              </a:spcAft>
              <a:buSzPts val="2176"/>
              <a:buFont typeface="Arial"/>
              <a:buChar char="•"/>
            </a:pPr>
            <a:r>
              <a:rPr lang="en-US" dirty="0"/>
              <a:t>The best fonts are:</a:t>
            </a:r>
            <a:endParaRPr dirty="0"/>
          </a:p>
          <a:p>
            <a:pPr marL="1202944" lvl="2" indent="-457200">
              <a:buFont typeface="Wingdings" pitchFamily="2" charset="2"/>
              <a:buChar char="§"/>
            </a:pPr>
            <a:r>
              <a:rPr lang="en-US" sz="2800" dirty="0"/>
              <a:t>Calibri (used in this presentation)</a:t>
            </a:r>
          </a:p>
          <a:p>
            <a:pPr marL="1202944" lvl="2" indent="-457200">
              <a:buFont typeface="Wingdings" pitchFamily="2" charset="2"/>
              <a:buChar char="§"/>
            </a:pPr>
            <a:r>
              <a:rPr lang="en-US" sz="2400" dirty="0">
                <a:latin typeface="Century Gothic" panose="020B0502020202020204" pitchFamily="34" charset="0"/>
              </a:rPr>
              <a:t>Century Gothic </a:t>
            </a:r>
          </a:p>
          <a:p>
            <a:pPr marL="1202944" lvl="2" indent="-457200">
              <a:buFont typeface="Wingdings" pitchFamily="2" charset="2"/>
              <a:buChar char="§"/>
            </a:pPr>
            <a:r>
              <a:rPr lang="en-US" sz="2400" dirty="0">
                <a:latin typeface="Arial" panose="020B0604020202020204" pitchFamily="34" charset="0"/>
                <a:cs typeface="Arial" panose="020B0604020202020204" pitchFamily="34" charset="0"/>
              </a:rPr>
              <a:t>Arial</a:t>
            </a:r>
            <a:endParaRPr sz="2400" dirty="0">
              <a:latin typeface="Arial" panose="020B0604020202020204" pitchFamily="34" charset="0"/>
              <a:cs typeface="Arial" panose="020B0604020202020204" pitchFamily="34" charset="0"/>
            </a:endParaRPr>
          </a:p>
          <a:p>
            <a:pPr marL="644652" lvl="2" indent="-44450" algn="l" rtl="0">
              <a:spcBef>
                <a:spcPts val="263"/>
              </a:spcBef>
              <a:spcAft>
                <a:spcPts val="0"/>
              </a:spcAft>
              <a:buSzPts val="2000"/>
              <a:buNone/>
            </a:pPr>
            <a:endParaRPr dirty="0"/>
          </a:p>
          <a:p>
            <a:pPr marL="274320" lvl="0" indent="-53847" algn="l" rtl="0">
              <a:spcBef>
                <a:spcPts val="300"/>
              </a:spcBef>
              <a:spcAft>
                <a:spcPts val="0"/>
              </a:spcAft>
              <a:buSzPts val="2176"/>
              <a:buFont typeface="Arial"/>
              <a:buNone/>
            </a:pPr>
            <a:endParaRPr dirty="0"/>
          </a:p>
          <a:p>
            <a:pPr marL="466344" lvl="1" indent="0" algn="l" rtl="0">
              <a:spcBef>
                <a:spcPts val="243"/>
              </a:spcBef>
              <a:spcAft>
                <a:spcPts val="0"/>
              </a:spcAft>
              <a:buSzPts val="2800"/>
              <a:buNone/>
            </a:pPr>
            <a:endParaRPr dirty="0"/>
          </a:p>
        </p:txBody>
      </p:sp>
    </p:spTree>
    <p:extLst>
      <p:ext uri="{BB962C8B-B14F-4D97-AF65-F5344CB8AC3E}">
        <p14:creationId xmlns:p14="http://schemas.microsoft.com/office/powerpoint/2010/main" val="1732803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Title &amp; Text - I</a:t>
            </a:r>
            <a:endParaRPr b="0" dirty="0">
              <a:solidFill>
                <a:srgbClr val="FF0000"/>
              </a:solidFill>
            </a:endParaRPr>
          </a:p>
        </p:txBody>
      </p:sp>
      <p:sp>
        <p:nvSpPr>
          <p:cNvPr id="155" name="Google Shape;155;p23"/>
          <p:cNvSpPr txBox="1">
            <a:spLocks noGrp="1"/>
          </p:cNvSpPr>
          <p:nvPr>
            <p:ph type="body" idx="1"/>
          </p:nvPr>
        </p:nvSpPr>
        <p:spPr>
          <a:xfrm>
            <a:off x="381000" y="1142999"/>
            <a:ext cx="8387939" cy="5487737"/>
          </a:xfrm>
          <a:prstGeom prst="rect">
            <a:avLst/>
          </a:prstGeom>
          <a:noFill/>
          <a:ln>
            <a:noFill/>
          </a:ln>
        </p:spPr>
        <p:txBody>
          <a:bodyPr spcFirstLastPara="1" wrap="square" lIns="91425" tIns="45700" rIns="91425" bIns="45700" anchor="t" anchorCtr="0">
            <a:noAutofit/>
          </a:bodyPr>
          <a:lstStyle/>
          <a:p>
            <a:pPr marL="539496" indent="-457200">
              <a:buFont typeface="Arial" panose="020B0604020202020204" pitchFamily="34" charset="0"/>
              <a:buChar char="•"/>
            </a:pPr>
            <a:r>
              <a:rPr lang="en-US" sz="3000" dirty="0"/>
              <a:t>It must be kept in mind that the methodology behind PowerPoint that is used for preparing a document, is very different from that used for a presentation at a lecture, in that, the documents:</a:t>
            </a:r>
          </a:p>
          <a:p>
            <a:pPr marL="1202944" lvl="2" indent="-457200">
              <a:spcBef>
                <a:spcPts val="243"/>
              </a:spcBef>
              <a:buSzPts val="2800"/>
              <a:buFont typeface="Wingdings" charset="2"/>
              <a:buChar char="§"/>
            </a:pPr>
            <a:r>
              <a:rPr lang="en-US" sz="3000" dirty="0"/>
              <a:t>Are used to prepare a report</a:t>
            </a:r>
          </a:p>
          <a:p>
            <a:pPr marL="1202944" lvl="2" indent="-457200">
              <a:spcBef>
                <a:spcPts val="243"/>
              </a:spcBef>
              <a:buSzPts val="2800"/>
              <a:buFont typeface="Wingdings" charset="2"/>
              <a:buChar char="§"/>
            </a:pPr>
            <a:r>
              <a:rPr lang="en-US" sz="3000" dirty="0"/>
              <a:t>Have many more lines per page in the text</a:t>
            </a:r>
            <a:endParaRPr sz="3000" dirty="0"/>
          </a:p>
          <a:p>
            <a:pPr marL="1202944" lvl="2" indent="-457200">
              <a:spcBef>
                <a:spcPts val="243"/>
              </a:spcBef>
              <a:buSzPts val="2800"/>
              <a:buFont typeface="Wingdings" charset="2"/>
              <a:buChar char="§"/>
            </a:pPr>
            <a:r>
              <a:rPr lang="en-US" sz="3000" dirty="0"/>
              <a:t>Can use multiple colors</a:t>
            </a:r>
            <a:endParaRPr sz="3000" dirty="0"/>
          </a:p>
          <a:p>
            <a:pPr marL="1202944" lvl="2" indent="-457200">
              <a:spcBef>
                <a:spcPts val="243"/>
              </a:spcBef>
              <a:buSzPts val="2800"/>
              <a:buFont typeface="Wingdings" charset="2"/>
              <a:buChar char="§"/>
            </a:pPr>
            <a:r>
              <a:rPr lang="en-US" sz="3000" dirty="0"/>
              <a:t>May utilize complex charts &amp; graphics</a:t>
            </a:r>
          </a:p>
          <a:p>
            <a:pPr indent="-457200"/>
            <a:r>
              <a:rPr lang="en-US" sz="3000" dirty="0"/>
              <a:t>These variables, if used, will make the slide presentation difficult to read in a lecture hall, or in an online presentation</a:t>
            </a:r>
            <a:endParaRPr sz="3000" dirty="0"/>
          </a:p>
        </p:txBody>
      </p:sp>
    </p:spTree>
    <p:extLst>
      <p:ext uri="{BB962C8B-B14F-4D97-AF65-F5344CB8AC3E}">
        <p14:creationId xmlns:p14="http://schemas.microsoft.com/office/powerpoint/2010/main" val="4080581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ctrTitle"/>
          </p:nvPr>
        </p:nvSpPr>
        <p:spPr>
          <a:xfrm>
            <a:off x="380999" y="323836"/>
            <a:ext cx="8387939" cy="52567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Title &amp; Text - II</a:t>
            </a:r>
            <a:endParaRPr b="0" dirty="0">
              <a:solidFill>
                <a:srgbClr val="FF0000"/>
              </a:solidFill>
            </a:endParaRPr>
          </a:p>
        </p:txBody>
      </p:sp>
      <p:sp>
        <p:nvSpPr>
          <p:cNvPr id="163" name="Google Shape;163;p24"/>
          <p:cNvSpPr txBox="1">
            <a:spLocks noGrp="1"/>
          </p:cNvSpPr>
          <p:nvPr>
            <p:ph type="body" idx="1"/>
          </p:nvPr>
        </p:nvSpPr>
        <p:spPr>
          <a:xfrm>
            <a:off x="381000" y="778715"/>
            <a:ext cx="8387939" cy="5858059"/>
          </a:xfrm>
          <a:prstGeom prst="rect">
            <a:avLst/>
          </a:prstGeom>
          <a:noFill/>
          <a:ln>
            <a:noFill/>
          </a:ln>
        </p:spPr>
        <p:txBody>
          <a:bodyPr spcFirstLastPara="1" wrap="square" lIns="91425" tIns="45700" rIns="91425" bIns="45700" anchor="t" anchorCtr="0">
            <a:noAutofit/>
          </a:bodyPr>
          <a:lstStyle/>
          <a:p>
            <a:pPr marL="82296" indent="0">
              <a:buNone/>
            </a:pPr>
            <a:endParaRPr lang="en-US" dirty="0"/>
          </a:p>
          <a:p>
            <a:pPr marL="274320" indent="-192024"/>
            <a:r>
              <a:rPr lang="en-US" b="1" dirty="0"/>
              <a:t>TITLE </a:t>
            </a:r>
          </a:p>
          <a:p>
            <a:pPr marL="996696" lvl="1" indent="-457200">
              <a:buFont typeface="Wingdings" pitchFamily="2" charset="2"/>
              <a:buChar char="§"/>
            </a:pPr>
            <a:r>
              <a:rPr lang="en-US" sz="3200" dirty="0"/>
              <a:t>Size 44 &amp; if necessary, highlight it using the bold feature or use a </a:t>
            </a:r>
            <a:r>
              <a:rPr lang="en-US" sz="3200" dirty="0">
                <a:solidFill>
                  <a:srgbClr val="FF0000"/>
                </a:solidFill>
              </a:rPr>
              <a:t>RED</a:t>
            </a:r>
            <a:r>
              <a:rPr lang="en-US" sz="3200" dirty="0"/>
              <a:t> color</a:t>
            </a:r>
          </a:p>
          <a:p>
            <a:pPr marL="274320" indent="-192024"/>
            <a:r>
              <a:rPr lang="en-US" b="1" dirty="0"/>
              <a:t>TEXT </a:t>
            </a:r>
          </a:p>
          <a:p>
            <a:pPr marL="996696" lvl="1" indent="-457200">
              <a:buFont typeface="Wingdings" pitchFamily="2" charset="2"/>
              <a:buChar char="§"/>
            </a:pPr>
            <a:r>
              <a:rPr lang="en-US" sz="3200" dirty="0"/>
              <a:t>Size 32 or 36 letters</a:t>
            </a:r>
          </a:p>
          <a:p>
            <a:pPr marL="996696" lvl="1" indent="-457200">
              <a:buFont typeface="Wingdings" pitchFamily="2" charset="2"/>
              <a:buChar char="§"/>
            </a:pPr>
            <a:r>
              <a:rPr lang="en-US" sz="3200" b="1" dirty="0"/>
              <a:t>Black</a:t>
            </a:r>
            <a:r>
              <a:rPr lang="en-US" sz="3200" dirty="0"/>
              <a:t> letters on a </a:t>
            </a:r>
            <a:r>
              <a:rPr lang="en-US" sz="3200" b="1" dirty="0"/>
              <a:t>White</a:t>
            </a:r>
            <a:r>
              <a:rPr lang="en-US" sz="3200" dirty="0"/>
              <a:t> background</a:t>
            </a:r>
            <a:endParaRPr sz="3200" dirty="0"/>
          </a:p>
          <a:p>
            <a:pPr marL="274320" indent="-192024"/>
            <a:r>
              <a:rPr lang="en-US" dirty="0"/>
              <a:t>This allows you to create 6 to 8 lines in the main text</a:t>
            </a:r>
            <a:endParaRPr dirty="0"/>
          </a:p>
          <a:p>
            <a:pPr marL="274320" indent="-192024"/>
            <a:r>
              <a:rPr lang="en-US" dirty="0"/>
              <a:t>These are the optimal number of lines which should be used during a presentation</a:t>
            </a:r>
            <a:endParaRPr dirty="0"/>
          </a:p>
          <a:p>
            <a:pPr marL="274320" lvl="0" indent="-53847" algn="l" rtl="0">
              <a:spcBef>
                <a:spcPts val="300"/>
              </a:spcBef>
              <a:spcAft>
                <a:spcPts val="0"/>
              </a:spcAft>
              <a:buSzPts val="2176"/>
              <a:buFont typeface="Arial"/>
              <a:buNone/>
            </a:pPr>
            <a:endParaRPr sz="3600" dirty="0"/>
          </a:p>
        </p:txBody>
      </p:sp>
    </p:spTree>
    <p:extLst>
      <p:ext uri="{BB962C8B-B14F-4D97-AF65-F5344CB8AC3E}">
        <p14:creationId xmlns:p14="http://schemas.microsoft.com/office/powerpoint/2010/main" val="645692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ctrTitle"/>
          </p:nvPr>
        </p:nvSpPr>
        <p:spPr>
          <a:xfrm>
            <a:off x="1426523" y="391900"/>
            <a:ext cx="6290954" cy="577081"/>
          </a:xfrm>
          <a:prstGeom prst="rect">
            <a:avLst/>
          </a:prstGeom>
          <a:noFill/>
          <a:ln>
            <a:noFill/>
          </a:ln>
        </p:spPr>
        <p:txBody>
          <a:bodyPr spcFirstLastPara="1" vert="horz" wrap="square" lIns="68569" tIns="34275" rIns="68569" bIns="34275" rtlCol="0" anchor="b" anchorCtr="0">
            <a:noAutofit/>
          </a:bodyPr>
          <a:lstStyle/>
          <a:p>
            <a:pPr algn="ctr"/>
            <a:r>
              <a:rPr lang="en-US" b="0" dirty="0">
                <a:solidFill>
                  <a:srgbClr val="FF0000"/>
                </a:solidFill>
              </a:rPr>
              <a:t>Title &amp; Text - III</a:t>
            </a:r>
            <a:endParaRPr b="0" dirty="0">
              <a:solidFill>
                <a:srgbClr val="FF0000"/>
              </a:solidFill>
            </a:endParaRPr>
          </a:p>
        </p:txBody>
      </p:sp>
      <p:sp>
        <p:nvSpPr>
          <p:cNvPr id="171" name="Google Shape;171;p25"/>
          <p:cNvSpPr txBox="1">
            <a:spLocks noGrp="1"/>
          </p:cNvSpPr>
          <p:nvPr>
            <p:ph type="body" idx="1"/>
          </p:nvPr>
        </p:nvSpPr>
        <p:spPr>
          <a:xfrm>
            <a:off x="981778" y="1012028"/>
            <a:ext cx="7180443" cy="5454071"/>
          </a:xfrm>
          <a:prstGeom prst="rect">
            <a:avLst/>
          </a:prstGeom>
          <a:noFill/>
          <a:ln>
            <a:noFill/>
          </a:ln>
        </p:spPr>
        <p:txBody>
          <a:bodyPr spcFirstLastPara="1" vert="horz" wrap="square" lIns="68569" tIns="34275" rIns="68569" bIns="34275" rtlCol="0" anchor="t" anchorCtr="0">
            <a:noAutofit/>
          </a:bodyPr>
          <a:lstStyle/>
          <a:p>
            <a:pPr marL="490347" indent="-428625">
              <a:buFont typeface="Arial" panose="020B0604020202020204" pitchFamily="34" charset="0"/>
              <a:buChar char="•"/>
            </a:pPr>
            <a:r>
              <a:rPr lang="en-US" dirty="0"/>
              <a:t>The slides are meant to assist you with your presentation &amp; not replace it</a:t>
            </a:r>
          </a:p>
          <a:p>
            <a:pPr marL="490347" indent="-428625">
              <a:buFont typeface="Arial" panose="020B0604020202020204" pitchFamily="34" charset="0"/>
              <a:buChar char="•"/>
            </a:pPr>
            <a:r>
              <a:rPr lang="en-US" dirty="0"/>
              <a:t>You should refer to your slides &amp; not spend your entire time reading them</a:t>
            </a:r>
            <a:endParaRPr dirty="0"/>
          </a:p>
          <a:p>
            <a:pPr marL="490347" indent="-428625">
              <a:buFont typeface="Arial" panose="020B0604020202020204" pitchFamily="34" charset="0"/>
              <a:buChar char="•"/>
            </a:pPr>
            <a:r>
              <a:rPr lang="en-US" dirty="0"/>
              <a:t>Face the audience as much as  possible</a:t>
            </a:r>
          </a:p>
          <a:p>
            <a:pPr marL="490347" indent="-428625">
              <a:buFont typeface="Arial" panose="020B0604020202020204" pitchFamily="34" charset="0"/>
              <a:buChar char="•"/>
            </a:pPr>
            <a:r>
              <a:rPr lang="en-US" dirty="0"/>
              <a:t>As a general rule, use one slide per minute for a lecture. However, this rule may not apply to all lectures, where the choice of topic or the Instructor may merit a different ratio</a:t>
            </a:r>
            <a:endParaRPr dirty="0"/>
          </a:p>
        </p:txBody>
      </p:sp>
    </p:spTree>
    <p:extLst>
      <p:ext uri="{BB962C8B-B14F-4D97-AF65-F5344CB8AC3E}">
        <p14:creationId xmlns:p14="http://schemas.microsoft.com/office/powerpoint/2010/main" val="1688042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Title &amp; Text - IV</a:t>
            </a:r>
            <a:endParaRPr b="0" dirty="0">
              <a:solidFill>
                <a:srgbClr val="FF0000"/>
              </a:solidFill>
            </a:endParaRPr>
          </a:p>
        </p:txBody>
      </p:sp>
      <p:sp>
        <p:nvSpPr>
          <p:cNvPr id="179" name="Google Shape;179;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74320" lvl="0" indent="-192024" algn="l" rtl="0">
              <a:lnSpc>
                <a:spcPct val="110000"/>
              </a:lnSpc>
              <a:spcBef>
                <a:spcPts val="0"/>
              </a:spcBef>
              <a:spcAft>
                <a:spcPts val="0"/>
              </a:spcAft>
              <a:buSzPts val="2176"/>
              <a:buChar char="•"/>
            </a:pPr>
            <a:endParaRPr lang="en-US" dirty="0"/>
          </a:p>
          <a:p>
            <a:pPr marL="274320" lvl="0" indent="-192024" algn="l" rtl="0">
              <a:lnSpc>
                <a:spcPct val="110000"/>
              </a:lnSpc>
              <a:spcBef>
                <a:spcPts val="0"/>
              </a:spcBef>
              <a:spcAft>
                <a:spcPts val="0"/>
              </a:spcAft>
              <a:buSzPts val="2176"/>
              <a:buChar char="•"/>
            </a:pPr>
            <a:r>
              <a:rPr lang="en-US" sz="3600" dirty="0"/>
              <a:t>Having too many lines in the text is very confusing for the audience</a:t>
            </a:r>
          </a:p>
          <a:p>
            <a:pPr marL="274320" lvl="0" indent="-192024" algn="l" rtl="0">
              <a:lnSpc>
                <a:spcPct val="110000"/>
              </a:lnSpc>
              <a:spcBef>
                <a:spcPts val="0"/>
              </a:spcBef>
              <a:spcAft>
                <a:spcPts val="0"/>
              </a:spcAft>
              <a:buSzPts val="2176"/>
              <a:buChar char="•"/>
            </a:pPr>
            <a:r>
              <a:rPr lang="en-US" sz="3600" dirty="0"/>
              <a:t>Remember, the audience is trying to read the slides &amp; listen to you speak</a:t>
            </a:r>
            <a:endParaRPr sz="3600" dirty="0"/>
          </a:p>
          <a:p>
            <a:pPr marL="274320" lvl="0" indent="-192024" algn="l" rtl="0">
              <a:lnSpc>
                <a:spcPct val="110000"/>
              </a:lnSpc>
              <a:spcBef>
                <a:spcPts val="300"/>
              </a:spcBef>
              <a:spcAft>
                <a:spcPts val="0"/>
              </a:spcAft>
              <a:buSzPts val="2176"/>
              <a:buChar char="•"/>
            </a:pPr>
            <a:r>
              <a:rPr lang="en-US" sz="3600" dirty="0"/>
              <a:t>In the title, it is useful to use multiple slides using I, II, III etc. (as in these slides), or use ‘contd’ to ensure continuity</a:t>
            </a:r>
            <a:endParaRPr sz="3600" dirty="0"/>
          </a:p>
        </p:txBody>
      </p:sp>
    </p:spTree>
    <p:extLst>
      <p:ext uri="{BB962C8B-B14F-4D97-AF65-F5344CB8AC3E}">
        <p14:creationId xmlns:p14="http://schemas.microsoft.com/office/powerpoint/2010/main" val="3586779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7"/>
          <p:cNvSpPr txBox="1">
            <a:spLocks noGrp="1"/>
          </p:cNvSpPr>
          <p:nvPr>
            <p:ph type="ctrTitle"/>
          </p:nvPr>
        </p:nvSpPr>
        <p:spPr>
          <a:xfrm>
            <a:off x="380999" y="323836"/>
            <a:ext cx="8387939" cy="596464"/>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Color - I</a:t>
            </a:r>
            <a:endParaRPr b="0" dirty="0">
              <a:solidFill>
                <a:srgbClr val="FF0000"/>
              </a:solidFill>
            </a:endParaRPr>
          </a:p>
        </p:txBody>
      </p:sp>
      <p:sp>
        <p:nvSpPr>
          <p:cNvPr id="187" name="Google Shape;187;p27"/>
          <p:cNvSpPr txBox="1">
            <a:spLocks noGrp="1"/>
          </p:cNvSpPr>
          <p:nvPr>
            <p:ph type="body" idx="1"/>
          </p:nvPr>
        </p:nvSpPr>
        <p:spPr>
          <a:xfrm>
            <a:off x="381000" y="920300"/>
            <a:ext cx="8387939" cy="5209130"/>
          </a:xfrm>
          <a:prstGeom prst="rect">
            <a:avLst/>
          </a:prstGeom>
          <a:noFill/>
          <a:ln>
            <a:noFill/>
          </a:ln>
        </p:spPr>
        <p:txBody>
          <a:bodyPr spcFirstLastPara="1" wrap="square" lIns="91425" tIns="45700" rIns="91425" bIns="45700" anchor="t" anchorCtr="0">
            <a:noAutofit/>
          </a:bodyPr>
          <a:lstStyle/>
          <a:p>
            <a:pPr marL="288544" indent="-457200">
              <a:buFont typeface="Arial" panose="020B0604020202020204" pitchFamily="34" charset="0"/>
              <a:buChar char="•"/>
            </a:pPr>
            <a:r>
              <a:rPr lang="en-US" dirty="0"/>
              <a:t>Color in the slides depends upon the</a:t>
            </a:r>
          </a:p>
          <a:p>
            <a:pPr marL="0" indent="0">
              <a:buNone/>
            </a:pPr>
            <a:r>
              <a:rPr lang="en-US" dirty="0"/>
              <a:t>     compatibility of:</a:t>
            </a:r>
          </a:p>
          <a:p>
            <a:pPr marL="923544" lvl="2" indent="-177800">
              <a:buFont typeface="Noto Sans Symbols"/>
              <a:buChar char="▪"/>
            </a:pPr>
            <a:r>
              <a:rPr lang="en-US" sz="3200" dirty="0"/>
              <a:t>The hardware and software of your computer on which the slides were made</a:t>
            </a:r>
          </a:p>
          <a:p>
            <a:pPr marL="923544" lvl="2" indent="-177800">
              <a:buFont typeface="Noto Sans Symbols"/>
              <a:buChar char="▪"/>
            </a:pPr>
            <a:r>
              <a:rPr lang="en-US" sz="3200" dirty="0"/>
              <a:t>The hardware &amp; software of the lecture hall’s computer &amp; projector used for the presentation</a:t>
            </a:r>
          </a:p>
          <a:p>
            <a:pPr marL="274320" lvl="0" indent="-192024" algn="l" rtl="0">
              <a:spcBef>
                <a:spcPts val="300"/>
              </a:spcBef>
              <a:spcAft>
                <a:spcPts val="0"/>
              </a:spcAft>
              <a:buSzPts val="2176"/>
              <a:buFont typeface="Arial"/>
              <a:buChar char="•"/>
            </a:pPr>
            <a:r>
              <a:rPr lang="en-US" dirty="0"/>
              <a:t>  It is, therefore, important that you keep the</a:t>
            </a:r>
          </a:p>
          <a:p>
            <a:pPr marL="82296" lvl="0" indent="0" algn="l" rtl="0">
              <a:spcBef>
                <a:spcPts val="300"/>
              </a:spcBef>
              <a:spcAft>
                <a:spcPts val="0"/>
              </a:spcAft>
              <a:buSzPts val="2176"/>
              <a:buNone/>
            </a:pPr>
            <a:r>
              <a:rPr lang="en-US" dirty="0"/>
              <a:t>    choice of colors in the background as simple as</a:t>
            </a:r>
          </a:p>
          <a:p>
            <a:pPr marL="82296" lvl="0" indent="0" algn="l" rtl="0">
              <a:spcBef>
                <a:spcPts val="300"/>
              </a:spcBef>
              <a:spcAft>
                <a:spcPts val="0"/>
              </a:spcAft>
              <a:buSzPts val="2176"/>
              <a:buNone/>
            </a:pPr>
            <a:r>
              <a:rPr lang="en-US" dirty="0"/>
              <a:t>    possible </a:t>
            </a:r>
            <a:endParaRPr dirty="0"/>
          </a:p>
        </p:txBody>
      </p:sp>
    </p:spTree>
    <p:extLst>
      <p:ext uri="{BB962C8B-B14F-4D97-AF65-F5344CB8AC3E}">
        <p14:creationId xmlns:p14="http://schemas.microsoft.com/office/powerpoint/2010/main" val="3579052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Color - II</a:t>
            </a:r>
            <a:endParaRPr b="0" dirty="0">
              <a:solidFill>
                <a:srgbClr val="FF0000"/>
              </a:solidFill>
            </a:endParaRPr>
          </a:p>
        </p:txBody>
      </p:sp>
      <p:sp>
        <p:nvSpPr>
          <p:cNvPr id="195" name="Google Shape;195;p28"/>
          <p:cNvSpPr txBox="1">
            <a:spLocks noGrp="1"/>
          </p:cNvSpPr>
          <p:nvPr>
            <p:ph type="body" idx="1"/>
          </p:nvPr>
        </p:nvSpPr>
        <p:spPr>
          <a:xfrm>
            <a:off x="249028" y="1143000"/>
            <a:ext cx="8715983" cy="4724400"/>
          </a:xfrm>
          <a:prstGeom prst="rect">
            <a:avLst/>
          </a:prstGeom>
          <a:noFill/>
          <a:ln>
            <a:noFill/>
          </a:ln>
        </p:spPr>
        <p:txBody>
          <a:bodyPr spcFirstLastPara="1" wrap="square" lIns="91425" tIns="45700" rIns="91425" bIns="45700" anchor="t" anchorCtr="0">
            <a:noAutofit/>
          </a:bodyPr>
          <a:lstStyle/>
          <a:p>
            <a:pPr marL="274320" lvl="0" indent="-192024" algn="l" rtl="0">
              <a:spcBef>
                <a:spcPts val="0"/>
              </a:spcBef>
              <a:spcAft>
                <a:spcPts val="0"/>
              </a:spcAft>
              <a:buSzPts val="2013"/>
              <a:buFont typeface="Arial"/>
              <a:buChar char="•"/>
            </a:pPr>
            <a:endParaRPr lang="en-US" sz="2800" dirty="0"/>
          </a:p>
          <a:p>
            <a:pPr marL="274320" lvl="0" indent="-192024" algn="l" rtl="0">
              <a:spcBef>
                <a:spcPts val="0"/>
              </a:spcBef>
              <a:spcAft>
                <a:spcPts val="0"/>
              </a:spcAft>
              <a:buSzPts val="2013"/>
              <a:buFont typeface="Arial"/>
              <a:buChar char="•"/>
            </a:pPr>
            <a:r>
              <a:rPr lang="en-US" dirty="0"/>
              <a:t>There are complex interactions between:</a:t>
            </a:r>
            <a:endParaRPr dirty="0"/>
          </a:p>
          <a:p>
            <a:pPr marL="1209294" lvl="2" indent="-457200">
              <a:spcBef>
                <a:spcPts val="243"/>
              </a:spcBef>
              <a:buSzPts val="2590"/>
              <a:buFont typeface="Wingdings" charset="2"/>
              <a:buChar char="§"/>
            </a:pPr>
            <a:r>
              <a:rPr lang="en-US" sz="2800" dirty="0"/>
              <a:t>The position of the colors on the visual spectrum</a:t>
            </a:r>
            <a:endParaRPr sz="2800" dirty="0"/>
          </a:p>
          <a:p>
            <a:pPr marL="1209294" lvl="2" indent="-457200">
              <a:spcBef>
                <a:spcPts val="243"/>
              </a:spcBef>
              <a:buSzPts val="2590"/>
              <a:buFont typeface="Wingdings" charset="2"/>
              <a:buChar char="§"/>
            </a:pPr>
            <a:r>
              <a:rPr lang="en-US" sz="2800" dirty="0"/>
              <a:t>The distance between</a:t>
            </a:r>
          </a:p>
          <a:p>
            <a:pPr marL="2123694" lvl="4" indent="-457200">
              <a:spcBef>
                <a:spcPts val="243"/>
              </a:spcBef>
              <a:buSzPts val="2590"/>
              <a:buFont typeface="Courier New" panose="02070309020205020404" pitchFamily="49" charset="0"/>
              <a:buChar char="o"/>
            </a:pPr>
            <a:r>
              <a:rPr lang="en-US" sz="2800" dirty="0"/>
              <a:t>The projector &amp; the screen, &amp;</a:t>
            </a:r>
          </a:p>
          <a:p>
            <a:pPr marL="2123694" lvl="4" indent="-457200">
              <a:spcBef>
                <a:spcPts val="243"/>
              </a:spcBef>
              <a:buSzPts val="2590"/>
              <a:buFont typeface="Courier New" panose="02070309020205020404" pitchFamily="49" charset="0"/>
              <a:buChar char="o"/>
            </a:pPr>
            <a:r>
              <a:rPr lang="en-US" sz="2800" dirty="0"/>
              <a:t>The screen &amp; the viewer</a:t>
            </a:r>
            <a:endParaRPr sz="2800" dirty="0"/>
          </a:p>
          <a:p>
            <a:pPr marL="274320" lvl="0" indent="-192024" algn="l" rtl="0">
              <a:spcBef>
                <a:spcPts val="300"/>
              </a:spcBef>
              <a:spcAft>
                <a:spcPts val="0"/>
              </a:spcAft>
              <a:buSzPts val="2013"/>
              <a:buFont typeface="Arial"/>
              <a:buChar char="•"/>
            </a:pPr>
            <a:r>
              <a:rPr lang="en-US" dirty="0"/>
              <a:t>Therefore, there are limits to the colors that can be used in projected slides </a:t>
            </a:r>
            <a:endParaRPr dirty="0"/>
          </a:p>
          <a:p>
            <a:pPr marL="274320" lvl="0" indent="-192024" algn="l" rtl="0">
              <a:spcBef>
                <a:spcPts val="300"/>
              </a:spcBef>
              <a:spcAft>
                <a:spcPts val="0"/>
              </a:spcAft>
              <a:buSzPts val="2013"/>
              <a:buFont typeface="Arial"/>
              <a:buChar char="•"/>
            </a:pPr>
            <a:r>
              <a:rPr lang="en-US" dirty="0"/>
              <a:t>Avoid using white letters on a black background as much as is possible</a:t>
            </a:r>
            <a:endParaRPr dirty="0"/>
          </a:p>
          <a:p>
            <a:pPr marL="274320" lvl="0" indent="-64211" algn="l" rtl="0">
              <a:spcBef>
                <a:spcPts val="300"/>
              </a:spcBef>
              <a:spcAft>
                <a:spcPts val="0"/>
              </a:spcAft>
              <a:buSzPts val="2013"/>
              <a:buFont typeface="Arial"/>
              <a:buNone/>
            </a:pPr>
            <a:endParaRPr dirty="0"/>
          </a:p>
        </p:txBody>
      </p:sp>
    </p:spTree>
    <p:extLst>
      <p:ext uri="{BB962C8B-B14F-4D97-AF65-F5344CB8AC3E}">
        <p14:creationId xmlns:p14="http://schemas.microsoft.com/office/powerpoint/2010/main" val="320640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85770"/>
            <a:ext cx="8229599" cy="5397592"/>
          </a:xfrm>
        </p:spPr>
        <p:txBody>
          <a:bodyPr>
            <a:normAutofit/>
          </a:bodyPr>
          <a:lstStyle/>
          <a:p>
            <a:pPr>
              <a:buSzPct val="42000"/>
              <a:buFont typeface="Arial" panose="020B0604020202020204" pitchFamily="34" charset="0"/>
              <a:buChar char="•"/>
            </a:pPr>
            <a:endParaRPr lang="en-US" sz="3200" dirty="0"/>
          </a:p>
          <a:p>
            <a:pPr>
              <a:buSzPct val="42000"/>
              <a:buFont typeface="Arial" panose="020B0604020202020204" pitchFamily="34" charset="0"/>
              <a:buChar char="•"/>
            </a:pPr>
            <a:r>
              <a:rPr lang="en-US" dirty="0"/>
              <a:t>As a follow-up to the Courses’ evaluations, t</a:t>
            </a:r>
            <a:r>
              <a:rPr lang="en-US" sz="3200" dirty="0"/>
              <a:t>he current presentation is being made, based on the input from several members who wrote or spoke with WISE leadership</a:t>
            </a:r>
          </a:p>
          <a:p>
            <a:pPr>
              <a:buSzPct val="42000"/>
              <a:buFont typeface="Arial" panose="020B0604020202020204" pitchFamily="34" charset="0"/>
              <a:buChar char="•"/>
            </a:pPr>
            <a:r>
              <a:rPr lang="en-US" dirty="0"/>
              <a:t>The need for ‘consistency’ of the lecture process was defined in these comments</a:t>
            </a:r>
          </a:p>
          <a:p>
            <a:pPr>
              <a:buSzPct val="42000"/>
              <a:buFont typeface="Arial" panose="020B0604020202020204" pitchFamily="34" charset="0"/>
              <a:buChar char="•"/>
            </a:pPr>
            <a:r>
              <a:rPr lang="en-US" dirty="0"/>
              <a:t>It does not detract from the reality that each Instructor has her/his own style of communicating with the audience</a:t>
            </a:r>
            <a:endParaRPr lang="en-US" sz="3200" dirty="0"/>
          </a:p>
        </p:txBody>
      </p:sp>
      <p:sp>
        <p:nvSpPr>
          <p:cNvPr id="3" name="Title 2"/>
          <p:cNvSpPr>
            <a:spLocks noGrp="1"/>
          </p:cNvSpPr>
          <p:nvPr>
            <p:ph type="title"/>
          </p:nvPr>
        </p:nvSpPr>
        <p:spPr>
          <a:noFill/>
        </p:spPr>
        <p:txBody>
          <a:bodyPr>
            <a:normAutofit fontScale="90000"/>
          </a:bodyPr>
          <a:lstStyle/>
          <a:p>
            <a:pPr algn="ctr"/>
            <a:r>
              <a:rPr lang="en-US" dirty="0">
                <a:solidFill>
                  <a:srgbClr val="FF0000"/>
                </a:solidFill>
              </a:rPr>
              <a:t>Introduction - II</a:t>
            </a:r>
          </a:p>
        </p:txBody>
      </p:sp>
    </p:spTree>
    <p:extLst>
      <p:ext uri="{BB962C8B-B14F-4D97-AF65-F5344CB8AC3E}">
        <p14:creationId xmlns:p14="http://schemas.microsoft.com/office/powerpoint/2010/main" val="4045414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9"/>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dirty="0"/>
              <a:t> </a:t>
            </a:r>
            <a:r>
              <a:rPr lang="en-US" b="0" dirty="0">
                <a:solidFill>
                  <a:srgbClr val="FF0000"/>
                </a:solidFill>
              </a:rPr>
              <a:t>Color - III</a:t>
            </a:r>
            <a:endParaRPr b="0" dirty="0">
              <a:solidFill>
                <a:srgbClr val="FF0000"/>
              </a:solidFill>
            </a:endParaRPr>
          </a:p>
        </p:txBody>
      </p:sp>
      <p:sp>
        <p:nvSpPr>
          <p:cNvPr id="203" name="Google Shape;203;p29"/>
          <p:cNvSpPr txBox="1">
            <a:spLocks noGrp="1"/>
          </p:cNvSpPr>
          <p:nvPr>
            <p:ph type="body" idx="1"/>
          </p:nvPr>
        </p:nvSpPr>
        <p:spPr>
          <a:xfrm>
            <a:off x="381000" y="1129344"/>
            <a:ext cx="8387939" cy="5274129"/>
          </a:xfrm>
          <a:prstGeom prst="rect">
            <a:avLst/>
          </a:prstGeom>
          <a:noFill/>
          <a:ln>
            <a:noFill/>
          </a:ln>
        </p:spPr>
        <p:txBody>
          <a:bodyPr spcFirstLastPara="1" wrap="square" lIns="91425" tIns="45700" rIns="91425" bIns="45700" anchor="t" anchorCtr="0">
            <a:noAutofit/>
          </a:bodyPr>
          <a:lstStyle/>
          <a:p>
            <a:pPr marL="539496" lvl="0" indent="-457200" algn="l" rtl="0">
              <a:spcBef>
                <a:spcPts val="0"/>
              </a:spcBef>
              <a:spcAft>
                <a:spcPts val="0"/>
              </a:spcAft>
              <a:buSzPts val="2176"/>
            </a:pPr>
            <a:endParaRPr lang="en-US" dirty="0">
              <a:solidFill>
                <a:srgbClr val="011893"/>
              </a:solidFill>
            </a:endParaRPr>
          </a:p>
          <a:p>
            <a:pPr marL="539496" lvl="0" indent="-457200" algn="l" rtl="0">
              <a:spcBef>
                <a:spcPts val="0"/>
              </a:spcBef>
              <a:spcAft>
                <a:spcPts val="0"/>
              </a:spcAft>
              <a:buSzPts val="2176"/>
            </a:pPr>
            <a:r>
              <a:rPr lang="en-US" dirty="0"/>
              <a:t>Use a a White background, with Black or </a:t>
            </a:r>
            <a:r>
              <a:rPr lang="en-US" dirty="0">
                <a:solidFill>
                  <a:srgbClr val="0432FF"/>
                </a:solidFill>
              </a:rPr>
              <a:t>Dark</a:t>
            </a:r>
            <a:r>
              <a:rPr lang="en-US" dirty="0"/>
              <a:t> </a:t>
            </a:r>
            <a:r>
              <a:rPr lang="en-US" dirty="0">
                <a:solidFill>
                  <a:srgbClr val="0432FF"/>
                </a:solidFill>
              </a:rPr>
              <a:t>Blue</a:t>
            </a:r>
            <a:r>
              <a:rPr lang="en-US" dirty="0"/>
              <a:t> text</a:t>
            </a:r>
          </a:p>
          <a:p>
            <a:pPr marL="539496" lvl="0" indent="-457200" algn="l" rtl="0">
              <a:spcBef>
                <a:spcPts val="0"/>
              </a:spcBef>
              <a:spcAft>
                <a:spcPts val="0"/>
              </a:spcAft>
              <a:buSzPts val="2176"/>
            </a:pPr>
            <a:r>
              <a:rPr lang="en-US" dirty="0"/>
              <a:t>In most instances, s</a:t>
            </a:r>
            <a:r>
              <a:rPr lang="en-US" sz="3200" dirty="0"/>
              <a:t>olid color backgrounds can be difficult to read</a:t>
            </a:r>
            <a:endParaRPr sz="3200" dirty="0"/>
          </a:p>
          <a:p>
            <a:pPr marL="539496" lvl="0" indent="-457200" algn="l" rtl="0">
              <a:spcBef>
                <a:spcPts val="300"/>
              </a:spcBef>
              <a:spcAft>
                <a:spcPts val="0"/>
              </a:spcAft>
              <a:buSzPts val="2176"/>
            </a:pPr>
            <a:r>
              <a:rPr lang="en-US" dirty="0"/>
              <a:t>Avoid shaded &amp; decorative backgrounds</a:t>
            </a:r>
            <a:endParaRPr dirty="0"/>
          </a:p>
          <a:p>
            <a:pPr marL="539496" lvl="0" indent="-457200" algn="l" rtl="0">
              <a:spcBef>
                <a:spcPts val="300"/>
              </a:spcBef>
              <a:spcAft>
                <a:spcPts val="0"/>
              </a:spcAft>
              <a:buSzPts val="2176"/>
            </a:pPr>
            <a:r>
              <a:rPr lang="en-US" dirty="0"/>
              <a:t>Do not use italics</a:t>
            </a:r>
          </a:p>
          <a:p>
            <a:pPr marL="539496" lvl="0" indent="-457200" algn="l" rtl="0">
              <a:spcBef>
                <a:spcPts val="300"/>
              </a:spcBef>
              <a:spcAft>
                <a:spcPts val="0"/>
              </a:spcAft>
              <a:buSzPts val="2176"/>
            </a:pPr>
            <a:r>
              <a:rPr lang="en-US" dirty="0"/>
              <a:t>Use </a:t>
            </a:r>
            <a:r>
              <a:rPr lang="en-US" b="1" dirty="0"/>
              <a:t>Bold</a:t>
            </a:r>
            <a:r>
              <a:rPr lang="en-US" dirty="0"/>
              <a:t> letters or </a:t>
            </a:r>
            <a:r>
              <a:rPr lang="en-US" dirty="0">
                <a:solidFill>
                  <a:srgbClr val="FF0000"/>
                </a:solidFill>
              </a:rPr>
              <a:t>Red</a:t>
            </a:r>
            <a:r>
              <a:rPr lang="en-US" dirty="0"/>
              <a:t> text to highlight   something you want to emphasize</a:t>
            </a:r>
          </a:p>
          <a:p>
            <a:pPr marL="677673" lvl="0" indent="-457200" algn="l" rtl="0">
              <a:spcBef>
                <a:spcPts val="300"/>
              </a:spcBef>
              <a:spcAft>
                <a:spcPts val="0"/>
              </a:spcAft>
              <a:buSzPts val="2176"/>
            </a:pPr>
            <a:endParaRPr dirty="0"/>
          </a:p>
          <a:p>
            <a:pPr marL="274320" lvl="0" indent="-53847" algn="l" rtl="0">
              <a:spcBef>
                <a:spcPts val="300"/>
              </a:spcBef>
              <a:spcAft>
                <a:spcPts val="0"/>
              </a:spcAft>
              <a:buSzPts val="2176"/>
              <a:buFont typeface="Arial"/>
              <a:buNone/>
            </a:pPr>
            <a:endParaRPr dirty="0"/>
          </a:p>
        </p:txBody>
      </p:sp>
    </p:spTree>
    <p:extLst>
      <p:ext uri="{BB962C8B-B14F-4D97-AF65-F5344CB8AC3E}">
        <p14:creationId xmlns:p14="http://schemas.microsoft.com/office/powerpoint/2010/main" val="3926602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0"/>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Colors : White Background</a:t>
            </a:r>
            <a:endParaRPr b="0" dirty="0">
              <a:solidFill>
                <a:srgbClr val="FF0000"/>
              </a:solidFill>
            </a:endParaRPr>
          </a:p>
        </p:txBody>
      </p:sp>
      <p:sp>
        <p:nvSpPr>
          <p:cNvPr id="211" name="Google Shape;211;p3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2176"/>
              <a:buNone/>
            </a:pPr>
            <a:endParaRPr dirty="0"/>
          </a:p>
          <a:p>
            <a:pPr marL="0" lvl="0" indent="0" algn="ctr" rtl="0">
              <a:lnSpc>
                <a:spcPct val="140000"/>
              </a:lnSpc>
              <a:spcBef>
                <a:spcPts val="300"/>
              </a:spcBef>
              <a:spcAft>
                <a:spcPts val="0"/>
              </a:spcAft>
              <a:buSzPts val="2992"/>
              <a:buNone/>
            </a:pPr>
            <a:r>
              <a:rPr lang="en-US" sz="4400" dirty="0">
                <a:latin typeface="+mj-lt"/>
              </a:rPr>
              <a:t>The </a:t>
            </a:r>
            <a:r>
              <a:rPr lang="en-US" sz="4400" b="1" dirty="0">
                <a:latin typeface="+mj-lt"/>
              </a:rPr>
              <a:t>Quick</a:t>
            </a:r>
            <a:endParaRPr b="1" dirty="0">
              <a:latin typeface="+mj-lt"/>
            </a:endParaRPr>
          </a:p>
          <a:p>
            <a:pPr marL="0" lvl="0" indent="0" algn="ctr" rtl="0">
              <a:lnSpc>
                <a:spcPct val="140000"/>
              </a:lnSpc>
              <a:spcBef>
                <a:spcPts val="300"/>
              </a:spcBef>
              <a:spcAft>
                <a:spcPts val="0"/>
              </a:spcAft>
              <a:buSzPts val="2992"/>
              <a:buNone/>
            </a:pPr>
            <a:r>
              <a:rPr lang="en-US" sz="4400" dirty="0">
                <a:solidFill>
                  <a:srgbClr val="FF0000"/>
                </a:solidFill>
              </a:rPr>
              <a:t>Brown </a:t>
            </a:r>
            <a:r>
              <a:rPr lang="en-US" sz="4400" b="1" dirty="0">
                <a:solidFill>
                  <a:srgbClr val="FF0000"/>
                </a:solidFill>
              </a:rPr>
              <a:t>Fox</a:t>
            </a:r>
            <a:endParaRPr dirty="0"/>
          </a:p>
          <a:p>
            <a:pPr marL="0" lvl="0" indent="0" algn="ctr" rtl="0">
              <a:lnSpc>
                <a:spcPct val="140000"/>
              </a:lnSpc>
              <a:spcBef>
                <a:spcPts val="300"/>
              </a:spcBef>
              <a:spcAft>
                <a:spcPts val="0"/>
              </a:spcAft>
              <a:buSzPts val="2992"/>
              <a:buNone/>
            </a:pPr>
            <a:r>
              <a:rPr lang="en-US" sz="4400" dirty="0">
                <a:solidFill>
                  <a:srgbClr val="0000FF"/>
                </a:solidFill>
              </a:rPr>
              <a:t>Jumped </a:t>
            </a:r>
            <a:r>
              <a:rPr lang="en-US" sz="4400" b="1" dirty="0">
                <a:solidFill>
                  <a:srgbClr val="0000FF"/>
                </a:solidFill>
              </a:rPr>
              <a:t>Over</a:t>
            </a:r>
            <a:endParaRPr dirty="0"/>
          </a:p>
          <a:p>
            <a:pPr marL="0" lvl="0" indent="0" algn="ctr" rtl="0">
              <a:lnSpc>
                <a:spcPct val="140000"/>
              </a:lnSpc>
              <a:spcBef>
                <a:spcPts val="300"/>
              </a:spcBef>
              <a:spcAft>
                <a:spcPts val="0"/>
              </a:spcAft>
              <a:buSzPts val="2992"/>
              <a:buNone/>
            </a:pPr>
            <a:r>
              <a:rPr lang="en-US" sz="4400" dirty="0">
                <a:latin typeface="+mj-lt"/>
              </a:rPr>
              <a:t>THE</a:t>
            </a:r>
            <a:r>
              <a:rPr lang="en-US" sz="4400" b="1" dirty="0">
                <a:latin typeface="+mj-lt"/>
              </a:rPr>
              <a:t> </a:t>
            </a:r>
            <a:r>
              <a:rPr lang="en-US" sz="4400" b="1" dirty="0">
                <a:solidFill>
                  <a:srgbClr val="FF0000"/>
                </a:solidFill>
                <a:latin typeface="+mj-lt"/>
              </a:rPr>
              <a:t>LAZY</a:t>
            </a:r>
            <a:r>
              <a:rPr lang="en-US" sz="4400" dirty="0">
                <a:latin typeface="+mj-lt"/>
              </a:rPr>
              <a:t> </a:t>
            </a:r>
            <a:r>
              <a:rPr lang="en-US" sz="4400" dirty="0">
                <a:solidFill>
                  <a:srgbClr val="0000FF"/>
                </a:solidFill>
                <a:latin typeface="+mj-lt"/>
              </a:rPr>
              <a:t>DOG</a:t>
            </a:r>
            <a:endParaRPr dirty="0">
              <a:latin typeface="+mj-lt"/>
            </a:endParaRPr>
          </a:p>
        </p:txBody>
      </p:sp>
    </p:spTree>
    <p:extLst>
      <p:ext uri="{BB962C8B-B14F-4D97-AF65-F5344CB8AC3E}">
        <p14:creationId xmlns:p14="http://schemas.microsoft.com/office/powerpoint/2010/main" val="2855171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1"/>
          <p:cNvSpPr txBox="1">
            <a:spLocks noGrp="1"/>
          </p:cNvSpPr>
          <p:nvPr>
            <p:ph type="ctrTitle"/>
          </p:nvPr>
        </p:nvSpPr>
        <p:spPr>
          <a:xfrm>
            <a:off x="0" y="274170"/>
            <a:ext cx="9054548" cy="70788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3000"/>
              <a:buFont typeface="Century Gothic"/>
              <a:buNone/>
            </a:pPr>
            <a:r>
              <a:rPr lang="en-US" sz="3600" b="0" dirty="0">
                <a:solidFill>
                  <a:srgbClr val="FF0000"/>
                </a:solidFill>
              </a:rPr>
              <a:t>Graphics, Photographs, Animations &amp; Music</a:t>
            </a:r>
            <a:endParaRPr sz="3600" b="0" dirty="0">
              <a:solidFill>
                <a:srgbClr val="FF0000"/>
              </a:solidFill>
            </a:endParaRPr>
          </a:p>
        </p:txBody>
      </p:sp>
      <p:pic>
        <p:nvPicPr>
          <p:cNvPr id="220" name="Google Shape;220;p31" descr="A statue of a dinosaur&#10;&#10;Description automatically generated"/>
          <p:cNvPicPr preferRelativeResize="0">
            <a:picLocks noGrp="1"/>
          </p:cNvPicPr>
          <p:nvPr>
            <p:ph type="pic" idx="2"/>
          </p:nvPr>
        </p:nvPicPr>
        <p:blipFill rotWithShape="1">
          <a:blip r:embed="rId3">
            <a:alphaModFix/>
          </a:blip>
          <a:srcRect/>
          <a:stretch/>
        </p:blipFill>
        <p:spPr>
          <a:xfrm>
            <a:off x="530940" y="1856559"/>
            <a:ext cx="3845155" cy="2883866"/>
          </a:xfrm>
          <a:prstGeom prst="rect">
            <a:avLst/>
          </a:prstGeom>
          <a:noFill/>
          <a:ln>
            <a:noFill/>
          </a:ln>
        </p:spPr>
      </p:pic>
      <p:sp>
        <p:nvSpPr>
          <p:cNvPr id="221" name="Google Shape;221;p31"/>
          <p:cNvSpPr txBox="1">
            <a:spLocks noGrp="1"/>
          </p:cNvSpPr>
          <p:nvPr>
            <p:ph type="body" idx="1"/>
          </p:nvPr>
        </p:nvSpPr>
        <p:spPr>
          <a:xfrm>
            <a:off x="4498557" y="1133475"/>
            <a:ext cx="4270793" cy="5282601"/>
          </a:xfrm>
          <a:prstGeom prst="rect">
            <a:avLst/>
          </a:prstGeom>
          <a:noFill/>
          <a:ln>
            <a:noFill/>
          </a:ln>
        </p:spPr>
        <p:txBody>
          <a:bodyPr spcFirstLastPara="1" wrap="square" lIns="91425" tIns="45700" rIns="91425" bIns="45700" anchor="t" anchorCtr="0">
            <a:noAutofit/>
          </a:bodyPr>
          <a:lstStyle/>
          <a:p>
            <a:pPr marL="539496" indent="-457200">
              <a:lnSpc>
                <a:spcPct val="90000"/>
              </a:lnSpc>
              <a:spcBef>
                <a:spcPts val="0"/>
              </a:spcBef>
              <a:buSzPts val="1904"/>
              <a:buFont typeface="Wingdings" charset="2"/>
              <a:buChar char="u"/>
            </a:pPr>
            <a:endParaRPr lang="en-US" sz="2800" dirty="0"/>
          </a:p>
          <a:p>
            <a:pPr marL="539496" indent="-457200">
              <a:lnSpc>
                <a:spcPct val="90000"/>
              </a:lnSpc>
              <a:spcBef>
                <a:spcPts val="0"/>
              </a:spcBef>
              <a:buSzPts val="1904"/>
              <a:buFont typeface="Arial" panose="020B0604020202020204" pitchFamily="34" charset="0"/>
              <a:buChar char="•"/>
            </a:pPr>
            <a:r>
              <a:rPr lang="en-US" sz="2800" dirty="0"/>
              <a:t>When using graphics to support making a point in your lecture, make sure they are simple &amp; easy to understand</a:t>
            </a:r>
          </a:p>
          <a:p>
            <a:pPr marL="82296" indent="0">
              <a:lnSpc>
                <a:spcPct val="90000"/>
              </a:lnSpc>
              <a:spcBef>
                <a:spcPts val="0"/>
              </a:spcBef>
              <a:buSzPts val="1904"/>
              <a:buNone/>
            </a:pPr>
            <a:endParaRPr sz="2800" dirty="0"/>
          </a:p>
          <a:p>
            <a:pPr marL="539496" lvl="0" indent="-457200" algn="l" rtl="0">
              <a:lnSpc>
                <a:spcPct val="90000"/>
              </a:lnSpc>
              <a:spcBef>
                <a:spcPts val="300"/>
              </a:spcBef>
              <a:spcAft>
                <a:spcPts val="0"/>
              </a:spcAft>
              <a:buSzPts val="1904"/>
              <a:buFont typeface="Arial" panose="020B0604020202020204" pitchFamily="34" charset="0"/>
              <a:buChar char="•"/>
            </a:pPr>
            <a:r>
              <a:rPr lang="en-US" sz="2800" dirty="0"/>
              <a:t>Photographs, animations &amp; music, when used appropriately, may enhance the quality of your presentation</a:t>
            </a:r>
            <a:endParaRPr sz="2800" dirty="0"/>
          </a:p>
          <a:p>
            <a:pPr marL="274320" lvl="0" indent="-88392" algn="l" rtl="0">
              <a:lnSpc>
                <a:spcPct val="90000"/>
              </a:lnSpc>
              <a:spcBef>
                <a:spcPts val="300"/>
              </a:spcBef>
              <a:spcAft>
                <a:spcPts val="0"/>
              </a:spcAft>
              <a:buSzPts val="1632"/>
              <a:buNone/>
            </a:pPr>
            <a:endParaRPr sz="2800" dirty="0"/>
          </a:p>
        </p:txBody>
      </p:sp>
    </p:spTree>
    <p:extLst>
      <p:ext uri="{BB962C8B-B14F-4D97-AF65-F5344CB8AC3E}">
        <p14:creationId xmlns:p14="http://schemas.microsoft.com/office/powerpoint/2010/main" val="1773836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FE9C-197C-A34D-A168-FFCC493E8EA4}"/>
              </a:ext>
            </a:extLst>
          </p:cNvPr>
          <p:cNvSpPr>
            <a:spLocks noGrp="1"/>
          </p:cNvSpPr>
          <p:nvPr>
            <p:ph type="title"/>
          </p:nvPr>
        </p:nvSpPr>
        <p:spPr/>
        <p:txBody>
          <a:bodyPr/>
          <a:lstStyle/>
          <a:p>
            <a:r>
              <a:rPr lang="en-US" dirty="0">
                <a:solidFill>
                  <a:srgbClr val="FF0000"/>
                </a:solidFill>
              </a:rPr>
              <a:t>The Hearing Impaired </a:t>
            </a:r>
          </a:p>
        </p:txBody>
      </p:sp>
      <p:sp>
        <p:nvSpPr>
          <p:cNvPr id="3" name="Content Placeholder 2">
            <a:extLst>
              <a:ext uri="{FF2B5EF4-FFF2-40B4-BE49-F238E27FC236}">
                <a16:creationId xmlns:a16="http://schemas.microsoft.com/office/drawing/2014/main" id="{2F3F0B41-A2F8-534A-A469-AA0C87B103C9}"/>
              </a:ext>
            </a:extLst>
          </p:cNvPr>
          <p:cNvSpPr>
            <a:spLocks noGrp="1"/>
          </p:cNvSpPr>
          <p:nvPr>
            <p:ph idx="1"/>
          </p:nvPr>
        </p:nvSpPr>
        <p:spPr/>
        <p:txBody>
          <a:bodyPr>
            <a:normAutofit fontScale="92500" lnSpcReduction="10000"/>
          </a:bodyPr>
          <a:lstStyle/>
          <a:p>
            <a:endParaRPr lang="en-US" dirty="0"/>
          </a:p>
          <a:p>
            <a:r>
              <a:rPr lang="en-US" dirty="0"/>
              <a:t>Depending on the type of hearing loss, attendees may choose to wear headphones or Apple AirPods when attending Virtual Courses to improve hearing</a:t>
            </a:r>
          </a:p>
          <a:p>
            <a:pPr marL="0" indent="0">
              <a:buNone/>
            </a:pPr>
            <a:endParaRPr lang="en-US" dirty="0"/>
          </a:p>
          <a:p>
            <a:r>
              <a:rPr lang="en-US" dirty="0"/>
              <a:t>When participating  on-campus Courses, attendees are encouraged to use Assistive Listening Devices (ALD’s) if needed. These are provided by Assumption University</a:t>
            </a:r>
          </a:p>
        </p:txBody>
      </p:sp>
    </p:spTree>
    <p:extLst>
      <p:ext uri="{BB962C8B-B14F-4D97-AF65-F5344CB8AC3E}">
        <p14:creationId xmlns:p14="http://schemas.microsoft.com/office/powerpoint/2010/main" val="2213883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A1631-6C46-4843-A663-1790F6777F19}"/>
              </a:ext>
            </a:extLst>
          </p:cNvPr>
          <p:cNvSpPr>
            <a:spLocks noGrp="1"/>
          </p:cNvSpPr>
          <p:nvPr>
            <p:ph type="title"/>
          </p:nvPr>
        </p:nvSpPr>
        <p:spPr/>
        <p:txBody>
          <a:bodyPr/>
          <a:lstStyle/>
          <a:p>
            <a:r>
              <a:rPr lang="en-US" dirty="0">
                <a:solidFill>
                  <a:srgbClr val="FF0000"/>
                </a:solidFill>
              </a:rPr>
              <a:t>The Future</a:t>
            </a:r>
          </a:p>
        </p:txBody>
      </p:sp>
      <p:sp>
        <p:nvSpPr>
          <p:cNvPr id="3" name="Content Placeholder 2">
            <a:extLst>
              <a:ext uri="{FF2B5EF4-FFF2-40B4-BE49-F238E27FC236}">
                <a16:creationId xmlns:a16="http://schemas.microsoft.com/office/drawing/2014/main" id="{AF36A28B-D480-9A46-8BC4-7F3659C83257}"/>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AU has the technology for Hy-flex learning &amp; teaching (Zoom + On Campus Classes) </a:t>
            </a:r>
          </a:p>
          <a:p>
            <a:pPr>
              <a:buFont typeface="Arial" panose="020B0604020202020204" pitchFamily="34" charset="0"/>
              <a:buChar char="•"/>
            </a:pPr>
            <a:r>
              <a:rPr lang="en-US" dirty="0"/>
              <a:t>It has been implemented  at AU </a:t>
            </a:r>
          </a:p>
          <a:p>
            <a:pPr>
              <a:buFont typeface="Arial" panose="020B0604020202020204" pitchFamily="34" charset="0"/>
              <a:buChar char="•"/>
            </a:pPr>
            <a:r>
              <a:rPr lang="en-US" dirty="0"/>
              <a:t>Hy-flex learning for WISE will take place:</a:t>
            </a:r>
          </a:p>
          <a:p>
            <a:pPr lvl="1">
              <a:buFont typeface="Wingdings" pitchFamily="2" charset="2"/>
              <a:buChar char="§"/>
            </a:pPr>
            <a:r>
              <a:rPr lang="en-US" dirty="0"/>
              <a:t>When COVID-19 is under control</a:t>
            </a:r>
          </a:p>
          <a:p>
            <a:pPr lvl="1">
              <a:buFont typeface="Wingdings" pitchFamily="2" charset="2"/>
              <a:buChar char="§"/>
            </a:pPr>
            <a:r>
              <a:rPr lang="en-US" dirty="0"/>
              <a:t>When AU considers it safe for WISE</a:t>
            </a:r>
          </a:p>
          <a:p>
            <a:pPr lvl="1">
              <a:buFont typeface="Wingdings" pitchFamily="2" charset="2"/>
              <a:buChar char="§"/>
            </a:pPr>
            <a:r>
              <a:rPr lang="en-US" dirty="0"/>
              <a:t>Will we still be required to wear masks? </a:t>
            </a:r>
          </a:p>
          <a:p>
            <a:pPr lvl="1">
              <a:buFont typeface="Wingdings" pitchFamily="2" charset="2"/>
              <a:buChar char="§"/>
            </a:pPr>
            <a:r>
              <a:rPr lang="en-US" dirty="0"/>
              <a:t>Will we be still asked to follow social distancing rules? </a:t>
            </a:r>
          </a:p>
          <a:p>
            <a:pPr lvl="1"/>
            <a:endParaRPr lang="en-US" dirty="0"/>
          </a:p>
        </p:txBody>
      </p:sp>
    </p:spTree>
    <p:extLst>
      <p:ext uri="{BB962C8B-B14F-4D97-AF65-F5344CB8AC3E}">
        <p14:creationId xmlns:p14="http://schemas.microsoft.com/office/powerpoint/2010/main" val="470492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CE49-A66D-964C-85C4-C0ADC78B5147}"/>
              </a:ext>
            </a:extLst>
          </p:cNvPr>
          <p:cNvSpPr>
            <a:spLocks noGrp="1"/>
          </p:cNvSpPr>
          <p:nvPr>
            <p:ph type="title"/>
          </p:nvPr>
        </p:nvSpPr>
        <p:spPr/>
        <p:txBody>
          <a:bodyPr/>
          <a:lstStyle/>
          <a:p>
            <a:r>
              <a:rPr lang="en-US" dirty="0">
                <a:solidFill>
                  <a:srgbClr val="FF0000"/>
                </a:solidFill>
              </a:rPr>
              <a:t>Contract</a:t>
            </a:r>
          </a:p>
        </p:txBody>
      </p:sp>
      <p:sp>
        <p:nvSpPr>
          <p:cNvPr id="3" name="Content Placeholder 2">
            <a:extLst>
              <a:ext uri="{FF2B5EF4-FFF2-40B4-BE49-F238E27FC236}">
                <a16:creationId xmlns:a16="http://schemas.microsoft.com/office/drawing/2014/main" id="{FC8DE29B-C3C8-C142-A82E-C32A991E7E6E}"/>
              </a:ext>
            </a:extLst>
          </p:cNvPr>
          <p:cNvSpPr>
            <a:spLocks noGrp="1"/>
          </p:cNvSpPr>
          <p:nvPr>
            <p:ph idx="1"/>
          </p:nvPr>
        </p:nvSpPr>
        <p:spPr/>
        <p:txBody>
          <a:bodyPr/>
          <a:lstStyle/>
          <a:p>
            <a:r>
              <a:rPr lang="en-US" dirty="0"/>
              <a:t>Upon approval by Assumption Legal, WISE will implement an Instructor Contract</a:t>
            </a:r>
          </a:p>
          <a:p>
            <a:pPr lvl="1">
              <a:buFont typeface="Wingdings" pitchFamily="2" charset="2"/>
              <a:buChar char="§"/>
            </a:pPr>
            <a:r>
              <a:rPr lang="en-US" dirty="0"/>
              <a:t>Minimum class requirement of ten WISE members</a:t>
            </a:r>
          </a:p>
          <a:p>
            <a:pPr lvl="1">
              <a:buFont typeface="Wingdings" pitchFamily="2" charset="2"/>
              <a:buChar char="§"/>
            </a:pPr>
            <a:r>
              <a:rPr lang="en-US" dirty="0"/>
              <a:t>Required trainings</a:t>
            </a:r>
          </a:p>
          <a:p>
            <a:pPr lvl="1">
              <a:buFont typeface="Wingdings" pitchFamily="2" charset="2"/>
              <a:buChar char="§"/>
            </a:pPr>
            <a:r>
              <a:rPr lang="en-US" dirty="0"/>
              <a:t>Meet minimum technology requirements</a:t>
            </a:r>
          </a:p>
          <a:p>
            <a:pPr lvl="1">
              <a:buFont typeface="Wingdings" pitchFamily="2" charset="2"/>
              <a:buChar char="§"/>
            </a:pPr>
            <a:r>
              <a:rPr lang="en-US" dirty="0"/>
              <a:t>Instructors are fully responsible for their presented material, as it relates to copyright issue</a:t>
            </a:r>
          </a:p>
          <a:p>
            <a:pPr lvl="1">
              <a:buFont typeface="Wingdings" pitchFamily="2" charset="2"/>
              <a:buChar char="§"/>
            </a:pPr>
            <a:r>
              <a:rPr lang="en-US" dirty="0"/>
              <a:t>Online class recordings</a:t>
            </a:r>
          </a:p>
        </p:txBody>
      </p:sp>
    </p:spTree>
    <p:extLst>
      <p:ext uri="{BB962C8B-B14F-4D97-AF65-F5344CB8AC3E}">
        <p14:creationId xmlns:p14="http://schemas.microsoft.com/office/powerpoint/2010/main" val="120484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5E08-A125-2145-8336-28D830062F8D}"/>
              </a:ext>
            </a:extLst>
          </p:cNvPr>
          <p:cNvSpPr>
            <a:spLocks noGrp="1"/>
          </p:cNvSpPr>
          <p:nvPr>
            <p:ph type="title"/>
          </p:nvPr>
        </p:nvSpPr>
        <p:spPr>
          <a:xfrm>
            <a:off x="457200" y="274638"/>
            <a:ext cx="8229600" cy="769464"/>
          </a:xfrm>
        </p:spPr>
        <p:txBody>
          <a:bodyPr>
            <a:normAutofit/>
          </a:bodyPr>
          <a:lstStyle/>
          <a:p>
            <a:r>
              <a:rPr lang="en-US" sz="4000" dirty="0">
                <a:solidFill>
                  <a:srgbClr val="FF0000"/>
                </a:solidFill>
              </a:rPr>
              <a:t>Technology Resources </a:t>
            </a:r>
          </a:p>
        </p:txBody>
      </p:sp>
      <p:sp>
        <p:nvSpPr>
          <p:cNvPr id="3" name="Content Placeholder 2">
            <a:extLst>
              <a:ext uri="{FF2B5EF4-FFF2-40B4-BE49-F238E27FC236}">
                <a16:creationId xmlns:a16="http://schemas.microsoft.com/office/drawing/2014/main" id="{AC42662F-2525-EF4F-B193-C50C461685CD}"/>
              </a:ext>
            </a:extLst>
          </p:cNvPr>
          <p:cNvSpPr>
            <a:spLocks noGrp="1"/>
          </p:cNvSpPr>
          <p:nvPr>
            <p:ph idx="1"/>
          </p:nvPr>
        </p:nvSpPr>
        <p:spPr>
          <a:xfrm>
            <a:off x="297180" y="1211580"/>
            <a:ext cx="8641080" cy="5257800"/>
          </a:xfrm>
        </p:spPr>
        <p:txBody>
          <a:bodyPr>
            <a:normAutofit fontScale="47500" lnSpcReduction="20000"/>
          </a:bodyPr>
          <a:lstStyle/>
          <a:p>
            <a:pPr marL="0" indent="0">
              <a:buNone/>
            </a:pPr>
            <a:r>
              <a:rPr lang="en-US" dirty="0"/>
              <a:t>  </a:t>
            </a:r>
          </a:p>
          <a:p>
            <a:pPr marL="0" indent="0">
              <a:buNone/>
            </a:pPr>
            <a:endParaRPr lang="en-US" sz="4600" dirty="0"/>
          </a:p>
          <a:p>
            <a:pPr marL="0" indent="0">
              <a:buNone/>
            </a:pPr>
            <a:r>
              <a:rPr lang="en-US" sz="4600" dirty="0"/>
              <a:t>iPad Set up Basics</a:t>
            </a:r>
          </a:p>
          <a:p>
            <a:pPr marL="400050" lvl="1" indent="0">
              <a:buNone/>
            </a:pPr>
            <a:r>
              <a:rPr lang="en-US" sz="4600" dirty="0">
                <a:hlinkClick r:id="rId2"/>
              </a:rPr>
              <a:t>https://support.apple.com/guide/ipad/personalize-your-ipad-ipadb8d847f4/14.0/ipados/14.0</a:t>
            </a:r>
            <a:endParaRPr lang="en-US" sz="4600" dirty="0"/>
          </a:p>
          <a:p>
            <a:pPr marL="0" indent="0">
              <a:buNone/>
            </a:pPr>
            <a:r>
              <a:rPr lang="en-US" sz="4600" dirty="0"/>
              <a:t> </a:t>
            </a:r>
          </a:p>
          <a:p>
            <a:pPr marL="0" indent="0">
              <a:buNone/>
            </a:pPr>
            <a:r>
              <a:rPr lang="en-US" sz="4600" dirty="0"/>
              <a:t>“How to” Basics for iPad:</a:t>
            </a:r>
          </a:p>
          <a:p>
            <a:pPr marL="400050" lvl="1" indent="0">
              <a:buNone/>
            </a:pPr>
            <a:r>
              <a:rPr lang="en-US" sz="4600" dirty="0">
                <a:hlinkClick r:id="rId3"/>
              </a:rPr>
              <a:t>https://www.youtube.com/c/applesupport/search?query=Ipad</a:t>
            </a:r>
            <a:endParaRPr lang="en-US" sz="4600" dirty="0"/>
          </a:p>
          <a:p>
            <a:pPr marL="400050" lvl="1" indent="0">
              <a:buNone/>
            </a:pPr>
            <a:endParaRPr lang="en-US" sz="4600" dirty="0"/>
          </a:p>
          <a:p>
            <a:pPr marL="0" indent="0">
              <a:buNone/>
            </a:pPr>
            <a:r>
              <a:rPr lang="en-US" sz="4600" dirty="0"/>
              <a:t>How to download Zoom on an Apple device</a:t>
            </a:r>
          </a:p>
          <a:p>
            <a:pPr marL="400050" lvl="1" indent="0">
              <a:buNone/>
            </a:pPr>
            <a:r>
              <a:rPr lang="en-US" sz="4600" dirty="0">
                <a:hlinkClick r:id="rId4"/>
              </a:rPr>
              <a:t>https://www.youtube.com/watch?v=0VoYxkDEPok</a:t>
            </a:r>
            <a:endParaRPr lang="en-US" sz="4600" dirty="0"/>
          </a:p>
          <a:p>
            <a:pPr marL="0" indent="0">
              <a:buNone/>
            </a:pPr>
            <a:r>
              <a:rPr lang="en-US" sz="4600" dirty="0"/>
              <a:t> </a:t>
            </a:r>
          </a:p>
          <a:p>
            <a:pPr marL="0" indent="0">
              <a:buNone/>
            </a:pPr>
            <a:r>
              <a:rPr lang="en-US" sz="4600" dirty="0"/>
              <a:t>Mac at Work Shrewsbury- One on One Remote Support, Shrewsbury MA:</a:t>
            </a:r>
          </a:p>
          <a:p>
            <a:pPr marL="400050" lvl="1" indent="0">
              <a:buNone/>
            </a:pPr>
            <a:r>
              <a:rPr lang="en-US" sz="4600" dirty="0">
                <a:hlinkClick r:id="rId5"/>
              </a:rPr>
              <a:t>https://www.macsatwork.com/remote-support/</a:t>
            </a:r>
            <a:endParaRPr lang="en-US" sz="4600" dirty="0"/>
          </a:p>
          <a:p>
            <a:pPr marL="0" indent="0">
              <a:buNone/>
            </a:pPr>
            <a:r>
              <a:rPr lang="en-US" sz="4600" dirty="0"/>
              <a:t> </a:t>
            </a:r>
          </a:p>
          <a:p>
            <a:endParaRPr lang="en-US" dirty="0"/>
          </a:p>
        </p:txBody>
      </p:sp>
      <p:sp>
        <p:nvSpPr>
          <p:cNvPr id="4" name="Slide Number Placeholder 3">
            <a:extLst>
              <a:ext uri="{FF2B5EF4-FFF2-40B4-BE49-F238E27FC236}">
                <a16:creationId xmlns:a16="http://schemas.microsoft.com/office/drawing/2014/main" id="{4E7F3C60-6680-3744-B944-2AE653B8521A}"/>
              </a:ext>
            </a:extLst>
          </p:cNvPr>
          <p:cNvSpPr>
            <a:spLocks noGrp="1"/>
          </p:cNvSpPr>
          <p:nvPr>
            <p:ph type="sldNum" sz="quarter" idx="12"/>
          </p:nvPr>
        </p:nvSpPr>
        <p:spPr/>
        <p:txBody>
          <a:bodyPr/>
          <a:lstStyle/>
          <a:p>
            <a:fld id="{FE667671-58DC-D442-8C29-21824022B6DF}" type="slidenum">
              <a:rPr lang="en-US" smtClean="0"/>
              <a:t>35</a:t>
            </a:fld>
            <a:endParaRPr lang="en-US"/>
          </a:p>
        </p:txBody>
      </p:sp>
    </p:spTree>
    <p:extLst>
      <p:ext uri="{BB962C8B-B14F-4D97-AF65-F5344CB8AC3E}">
        <p14:creationId xmlns:p14="http://schemas.microsoft.com/office/powerpoint/2010/main" val="2561151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PowerPoint References</a:t>
            </a:r>
            <a:endParaRPr b="0" dirty="0">
              <a:solidFill>
                <a:srgbClr val="FF0000"/>
              </a:solidFill>
            </a:endParaRPr>
          </a:p>
        </p:txBody>
      </p:sp>
      <p:sp>
        <p:nvSpPr>
          <p:cNvPr id="237" name="Google Shape;237;p33"/>
          <p:cNvSpPr txBox="1">
            <a:spLocks noGrp="1"/>
          </p:cNvSpPr>
          <p:nvPr>
            <p:ph type="body" idx="1"/>
          </p:nvPr>
        </p:nvSpPr>
        <p:spPr>
          <a:xfrm>
            <a:off x="381000" y="1142999"/>
            <a:ext cx="8387939" cy="5058151"/>
          </a:xfrm>
          <a:prstGeom prst="rect">
            <a:avLst/>
          </a:prstGeom>
          <a:noFill/>
          <a:ln>
            <a:noFill/>
          </a:ln>
        </p:spPr>
        <p:txBody>
          <a:bodyPr spcFirstLastPara="1" wrap="square" lIns="91425" tIns="45700" rIns="91425" bIns="45700" anchor="t" anchorCtr="0">
            <a:noAutofit/>
          </a:bodyPr>
          <a:lstStyle/>
          <a:p>
            <a:pPr marL="274320" lvl="0" indent="-192024" algn="l" rtl="0">
              <a:spcBef>
                <a:spcPts val="0"/>
              </a:spcBef>
              <a:spcAft>
                <a:spcPts val="0"/>
              </a:spcAft>
              <a:buSzPts val="2013"/>
              <a:buFont typeface="Arial"/>
              <a:buChar char="•"/>
            </a:pPr>
            <a:endParaRPr lang="en-US" sz="2960" dirty="0"/>
          </a:p>
          <a:p>
            <a:pPr marL="274320" lvl="0" indent="-192024" algn="l" rtl="0">
              <a:spcBef>
                <a:spcPts val="0"/>
              </a:spcBef>
              <a:spcAft>
                <a:spcPts val="0"/>
              </a:spcAft>
              <a:buSzPts val="2013"/>
              <a:buFont typeface="Arial"/>
              <a:buChar char="•"/>
            </a:pPr>
            <a:r>
              <a:rPr lang="en-US" sz="2960" dirty="0"/>
              <a:t>Microsoft</a:t>
            </a:r>
            <a:endParaRPr dirty="0"/>
          </a:p>
          <a:p>
            <a:pPr marL="294894" lvl="1" indent="0" algn="l" rtl="0">
              <a:spcBef>
                <a:spcPts val="243"/>
              </a:spcBef>
              <a:spcAft>
                <a:spcPts val="0"/>
              </a:spcAft>
              <a:buSzPts val="2590"/>
              <a:buNone/>
            </a:pPr>
            <a:r>
              <a:rPr lang="en-US" sz="2590" u="sng" dirty="0">
                <a:solidFill>
                  <a:schemeClr val="hlink"/>
                </a:solidFill>
                <a:hlinkClick r:id="rId3"/>
              </a:rPr>
              <a:t>https://support.office.com/en-us/article/create-a-presentation-in-powerpoint</a:t>
            </a:r>
            <a:endParaRPr lang="en-US" sz="2590" u="sng" dirty="0">
              <a:solidFill>
                <a:schemeClr val="hlink"/>
              </a:solidFill>
            </a:endParaRPr>
          </a:p>
          <a:p>
            <a:pPr marL="466344" lvl="1" indent="-171450" algn="l" rtl="0">
              <a:spcBef>
                <a:spcPts val="243"/>
              </a:spcBef>
              <a:spcAft>
                <a:spcPts val="0"/>
              </a:spcAft>
              <a:buSzPts val="2590"/>
              <a:buChar char="•"/>
            </a:pPr>
            <a:endParaRPr sz="2590" dirty="0"/>
          </a:p>
          <a:p>
            <a:pPr marL="274320" lvl="0" indent="-192024" algn="l" rtl="0">
              <a:spcBef>
                <a:spcPts val="300"/>
              </a:spcBef>
              <a:spcAft>
                <a:spcPts val="0"/>
              </a:spcAft>
              <a:buSzPts val="2013"/>
              <a:buFont typeface="Arial"/>
              <a:buChar char="•"/>
            </a:pPr>
            <a:r>
              <a:rPr lang="en-US" sz="2960" dirty="0"/>
              <a:t>Mac </a:t>
            </a:r>
            <a:endParaRPr dirty="0"/>
          </a:p>
          <a:p>
            <a:pPr marL="294894" lvl="1" indent="0" algn="l" rtl="0">
              <a:spcBef>
                <a:spcPts val="243"/>
              </a:spcBef>
              <a:spcAft>
                <a:spcPts val="0"/>
              </a:spcAft>
              <a:buSzPts val="2590"/>
              <a:buNone/>
            </a:pPr>
            <a:r>
              <a:rPr lang="en-US" sz="2590" u="sng" dirty="0">
                <a:solidFill>
                  <a:schemeClr val="hlink"/>
                </a:solidFill>
                <a:hlinkClick r:id="rId4"/>
              </a:rPr>
              <a:t>https://support.office.com/en-us/article/office-for-mac</a:t>
            </a:r>
            <a:endParaRPr lang="en-US" sz="2590" u="sng" dirty="0">
              <a:solidFill>
                <a:schemeClr val="hlink"/>
              </a:solidFill>
            </a:endParaRPr>
          </a:p>
          <a:p>
            <a:pPr marL="294894" lvl="1" indent="0" algn="l" rtl="0">
              <a:spcBef>
                <a:spcPts val="243"/>
              </a:spcBef>
              <a:spcAft>
                <a:spcPts val="0"/>
              </a:spcAft>
              <a:buSzPts val="2590"/>
              <a:buNone/>
            </a:pPr>
            <a:r>
              <a:rPr lang="en-US" sz="2590" dirty="0"/>
              <a:t> </a:t>
            </a:r>
            <a:endParaRPr dirty="0"/>
          </a:p>
          <a:p>
            <a:pPr marL="274320" lvl="0" indent="-192024" algn="l" rtl="0">
              <a:spcBef>
                <a:spcPts val="300"/>
              </a:spcBef>
              <a:spcAft>
                <a:spcPts val="0"/>
              </a:spcAft>
              <a:buSzPts val="2013"/>
              <a:buFont typeface="Arial"/>
              <a:buChar char="•"/>
            </a:pPr>
            <a:r>
              <a:rPr lang="en-US" sz="2960" dirty="0"/>
              <a:t>Google</a:t>
            </a:r>
            <a:endParaRPr dirty="0"/>
          </a:p>
          <a:p>
            <a:pPr marL="294894" lvl="1" indent="0" algn="l" rtl="0">
              <a:spcBef>
                <a:spcPts val="243"/>
              </a:spcBef>
              <a:spcAft>
                <a:spcPts val="0"/>
              </a:spcAft>
              <a:buSzPts val="2590"/>
              <a:buNone/>
            </a:pPr>
            <a:r>
              <a:rPr lang="en-US" sz="2590" u="sng" dirty="0">
                <a:solidFill>
                  <a:schemeClr val="hlink"/>
                </a:solidFill>
                <a:hlinkClick r:id="rId5"/>
              </a:rPr>
              <a:t>https://www.google.com/presentation/u/0/</a:t>
            </a:r>
            <a:endParaRPr dirty="0"/>
          </a:p>
          <a:p>
            <a:pPr marL="274320" lvl="0" indent="-64211" algn="l" rtl="0">
              <a:spcBef>
                <a:spcPts val="300"/>
              </a:spcBef>
              <a:spcAft>
                <a:spcPts val="0"/>
              </a:spcAft>
              <a:buSzPts val="2013"/>
              <a:buFont typeface="Arial"/>
              <a:buNone/>
            </a:pPr>
            <a:endParaRPr sz="2960" dirty="0"/>
          </a:p>
          <a:p>
            <a:pPr marL="274320" lvl="0" indent="-64211" algn="l" rtl="0">
              <a:spcBef>
                <a:spcPts val="300"/>
              </a:spcBef>
              <a:spcAft>
                <a:spcPts val="0"/>
              </a:spcAft>
              <a:buSzPts val="2013"/>
              <a:buFont typeface="Arial"/>
              <a:buNone/>
            </a:pPr>
            <a:endParaRPr sz="2960" dirty="0"/>
          </a:p>
        </p:txBody>
      </p:sp>
    </p:spTree>
    <p:extLst>
      <p:ext uri="{BB962C8B-B14F-4D97-AF65-F5344CB8AC3E}">
        <p14:creationId xmlns:p14="http://schemas.microsoft.com/office/powerpoint/2010/main" val="2695748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4"/>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Other Presentation Products</a:t>
            </a:r>
            <a:endParaRPr b="0" dirty="0">
              <a:solidFill>
                <a:srgbClr val="FF0000"/>
              </a:solidFill>
            </a:endParaRPr>
          </a:p>
        </p:txBody>
      </p:sp>
      <p:sp>
        <p:nvSpPr>
          <p:cNvPr id="245" name="Google Shape;245;p3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74320" lvl="0" indent="-53847" algn="l" rtl="0">
              <a:spcBef>
                <a:spcPts val="0"/>
              </a:spcBef>
              <a:spcAft>
                <a:spcPts val="0"/>
              </a:spcAft>
              <a:buSzPts val="2176"/>
              <a:buFont typeface="Arial"/>
              <a:buNone/>
            </a:pPr>
            <a:endParaRPr dirty="0"/>
          </a:p>
          <a:p>
            <a:pPr marL="220473" lvl="0" indent="0" algn="l" rtl="0">
              <a:spcBef>
                <a:spcPts val="300"/>
              </a:spcBef>
              <a:spcAft>
                <a:spcPts val="0"/>
              </a:spcAft>
              <a:buSzPts val="2176"/>
              <a:buNone/>
            </a:pPr>
            <a:endParaRPr dirty="0"/>
          </a:p>
          <a:p>
            <a:pPr marL="274320" lvl="0" indent="-192024" algn="l" rtl="0">
              <a:spcBef>
                <a:spcPts val="300"/>
              </a:spcBef>
              <a:spcAft>
                <a:spcPts val="0"/>
              </a:spcAft>
              <a:buSzPts val="2448"/>
              <a:buFont typeface="Arial"/>
              <a:buChar char="•"/>
            </a:pPr>
            <a:r>
              <a:rPr lang="en-US" sz="3600" dirty="0"/>
              <a:t>  Apple Mac </a:t>
            </a:r>
            <a:r>
              <a:rPr lang="en-US" sz="3600" u="sng" dirty="0">
                <a:solidFill>
                  <a:schemeClr val="hlink"/>
                </a:solidFill>
                <a:hlinkClick r:id="rId3"/>
              </a:rPr>
              <a:t>Keynote</a:t>
            </a:r>
            <a:endParaRPr lang="en-US" sz="3600" u="sng" dirty="0">
              <a:solidFill>
                <a:schemeClr val="hlink"/>
              </a:solidFill>
            </a:endParaRPr>
          </a:p>
          <a:p>
            <a:pPr marL="274320" lvl="0" indent="-192024" algn="l" rtl="0">
              <a:spcBef>
                <a:spcPts val="300"/>
              </a:spcBef>
              <a:spcAft>
                <a:spcPts val="0"/>
              </a:spcAft>
              <a:buSzPts val="2448"/>
              <a:buFont typeface="Arial"/>
              <a:buChar char="•"/>
            </a:pPr>
            <a:endParaRPr sz="3600" dirty="0"/>
          </a:p>
          <a:p>
            <a:pPr marL="274320" lvl="0" indent="-192024" algn="l" rtl="0">
              <a:spcBef>
                <a:spcPts val="300"/>
              </a:spcBef>
              <a:spcAft>
                <a:spcPts val="0"/>
              </a:spcAft>
              <a:buSzPts val="2448"/>
              <a:buFont typeface="Arial"/>
              <a:buChar char="•"/>
            </a:pPr>
            <a:r>
              <a:rPr lang="en-US" sz="3600" dirty="0"/>
              <a:t>  Google </a:t>
            </a:r>
            <a:r>
              <a:rPr lang="en-US" sz="3600" u="sng" dirty="0">
                <a:solidFill>
                  <a:schemeClr val="hlink"/>
                </a:solidFill>
                <a:hlinkClick r:id="rId4"/>
              </a:rPr>
              <a:t>Slides</a:t>
            </a:r>
            <a:endParaRPr lang="en-US" sz="3600" u="sng" dirty="0">
              <a:solidFill>
                <a:schemeClr val="hlink"/>
              </a:solidFill>
            </a:endParaRPr>
          </a:p>
          <a:p>
            <a:pPr marL="274320" lvl="0" indent="-192024" algn="l" rtl="0">
              <a:spcBef>
                <a:spcPts val="300"/>
              </a:spcBef>
              <a:spcAft>
                <a:spcPts val="0"/>
              </a:spcAft>
              <a:buSzPts val="2448"/>
              <a:buFont typeface="Arial"/>
              <a:buChar char="•"/>
            </a:pPr>
            <a:endParaRPr sz="3600" dirty="0"/>
          </a:p>
          <a:p>
            <a:pPr marL="653796" indent="-571500">
              <a:buSzPts val="2448"/>
              <a:buFont typeface="Arial" panose="020B0604020202020204" pitchFamily="34" charset="0"/>
              <a:buChar char="•"/>
            </a:pPr>
            <a:r>
              <a:rPr lang="en-US" sz="3600" u="sng" dirty="0">
                <a:solidFill>
                  <a:srgbClr val="0432FF"/>
                </a:solidFill>
                <a:hlinkClick r:id="rId5">
                  <a:extLst>
                    <a:ext uri="{A12FA001-AC4F-418D-AE19-62706E023703}">
                      <ahyp:hlinkClr xmlns:ahyp="http://schemas.microsoft.com/office/drawing/2018/hyperlinkcolor" val="tx"/>
                    </a:ext>
                  </a:extLst>
                </a:hlinkClick>
              </a:rPr>
              <a:t>Prezi</a:t>
            </a:r>
            <a:r>
              <a:rPr lang="en-US" sz="3600" dirty="0"/>
              <a:t> </a:t>
            </a:r>
            <a:endParaRPr dirty="0"/>
          </a:p>
        </p:txBody>
      </p:sp>
    </p:spTree>
    <p:extLst>
      <p:ext uri="{BB962C8B-B14F-4D97-AF65-F5344CB8AC3E}">
        <p14:creationId xmlns:p14="http://schemas.microsoft.com/office/powerpoint/2010/main" val="2717294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2"/>
          <p:cNvSpPr txBox="1">
            <a:spLocks noGrp="1"/>
          </p:cNvSpPr>
          <p:nvPr>
            <p:ph type="ctrTitle"/>
          </p:nvPr>
        </p:nvSpPr>
        <p:spPr>
          <a:xfrm>
            <a:off x="380999" y="323835"/>
            <a:ext cx="8387939" cy="64955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Free to Use Images </a:t>
            </a:r>
            <a:endParaRPr b="0" dirty="0">
              <a:solidFill>
                <a:srgbClr val="FF0000"/>
              </a:solidFill>
            </a:endParaRPr>
          </a:p>
        </p:txBody>
      </p:sp>
      <p:sp>
        <p:nvSpPr>
          <p:cNvPr id="229" name="Google Shape;229;p32"/>
          <p:cNvSpPr txBox="1">
            <a:spLocks noGrp="1"/>
          </p:cNvSpPr>
          <p:nvPr>
            <p:ph type="body" idx="1"/>
          </p:nvPr>
        </p:nvSpPr>
        <p:spPr>
          <a:xfrm>
            <a:off x="381000" y="1093276"/>
            <a:ext cx="8387939" cy="5254430"/>
          </a:xfrm>
          <a:prstGeom prst="rect">
            <a:avLst/>
          </a:prstGeom>
          <a:noFill/>
          <a:ln>
            <a:noFill/>
          </a:ln>
        </p:spPr>
        <p:txBody>
          <a:bodyPr spcFirstLastPara="1" wrap="square" lIns="91425" tIns="45700" rIns="91425" bIns="45700" anchor="t" anchorCtr="0">
            <a:noAutofit/>
          </a:bodyPr>
          <a:lstStyle/>
          <a:p>
            <a:pPr marL="274320" lvl="0" indent="-192024" algn="l" rtl="0">
              <a:spcBef>
                <a:spcPts val="0"/>
              </a:spcBef>
              <a:spcAft>
                <a:spcPts val="0"/>
              </a:spcAft>
              <a:buSzPts val="2176"/>
              <a:buFont typeface="Arial"/>
              <a:buChar char="•"/>
            </a:pPr>
            <a:endParaRPr lang="en-US" dirty="0"/>
          </a:p>
          <a:p>
            <a:pPr marL="274320" lvl="0" indent="-192024" algn="l" rtl="0">
              <a:spcBef>
                <a:spcPts val="0"/>
              </a:spcBef>
              <a:spcAft>
                <a:spcPts val="0"/>
              </a:spcAft>
              <a:buSzPts val="2176"/>
              <a:buFont typeface="Arial"/>
              <a:buChar char="•"/>
            </a:pPr>
            <a:r>
              <a:rPr lang="en-US" dirty="0"/>
              <a:t>Creative Commons image search  </a:t>
            </a:r>
            <a:r>
              <a:rPr lang="en-US" u="sng" dirty="0">
                <a:solidFill>
                  <a:srgbClr val="0432FF"/>
                </a:solidFill>
                <a:hlinkClick r:id="rId3">
                  <a:extLst>
                    <a:ext uri="{A12FA001-AC4F-418D-AE19-62706E023703}">
                      <ahyp:hlinkClr xmlns:ahyp="http://schemas.microsoft.com/office/drawing/2018/hyperlinkcolor" val="tx"/>
                    </a:ext>
                  </a:extLst>
                </a:hlinkClick>
              </a:rPr>
              <a:t>https://ccsearch.creativecommons.org</a:t>
            </a:r>
            <a:endParaRPr lang="en-US" u="sng" dirty="0">
              <a:solidFill>
                <a:srgbClr val="0432FF"/>
              </a:solidFill>
            </a:endParaRPr>
          </a:p>
          <a:p>
            <a:pPr marL="82296" lvl="0" indent="0" algn="l" rtl="0">
              <a:spcBef>
                <a:spcPts val="0"/>
              </a:spcBef>
              <a:spcAft>
                <a:spcPts val="0"/>
              </a:spcAft>
              <a:buSzPts val="2176"/>
              <a:buNone/>
            </a:pPr>
            <a:r>
              <a:rPr lang="en-US" dirty="0">
                <a:solidFill>
                  <a:srgbClr val="0432FF"/>
                </a:solidFill>
              </a:rPr>
              <a:t> </a:t>
            </a:r>
            <a:endParaRPr dirty="0">
              <a:solidFill>
                <a:srgbClr val="0432FF"/>
              </a:solidFill>
            </a:endParaRPr>
          </a:p>
          <a:p>
            <a:pPr marL="274320" lvl="0" indent="-192024" algn="l" rtl="0">
              <a:spcBef>
                <a:spcPts val="300"/>
              </a:spcBef>
              <a:spcAft>
                <a:spcPts val="0"/>
              </a:spcAft>
              <a:buSzPts val="2176"/>
              <a:buFont typeface="Arial"/>
              <a:buChar char="•"/>
            </a:pPr>
            <a:r>
              <a:rPr lang="en-US" dirty="0"/>
              <a:t>Library of Congress Prints &amp; Photographs Online Catalog</a:t>
            </a:r>
          </a:p>
          <a:p>
            <a:pPr marL="82296" lvl="0" indent="0" algn="l" rtl="0">
              <a:spcBef>
                <a:spcPts val="300"/>
              </a:spcBef>
              <a:spcAft>
                <a:spcPts val="0"/>
              </a:spcAft>
              <a:buSzPts val="2176"/>
              <a:buNone/>
            </a:pPr>
            <a:r>
              <a:rPr lang="en-US" dirty="0"/>
              <a:t>  </a:t>
            </a:r>
            <a:r>
              <a:rPr lang="en-US" u="sng" dirty="0">
                <a:solidFill>
                  <a:schemeClr val="hlink"/>
                </a:solidFill>
                <a:hlinkClick r:id="rId4"/>
              </a:rPr>
              <a:t>http://www.loc.gov/pictures/</a:t>
            </a:r>
            <a:r>
              <a:rPr lang="en-US" dirty="0"/>
              <a:t> </a:t>
            </a:r>
          </a:p>
          <a:p>
            <a:pPr marL="82296" lvl="0" indent="0" algn="l" rtl="0">
              <a:spcBef>
                <a:spcPts val="300"/>
              </a:spcBef>
              <a:spcAft>
                <a:spcPts val="0"/>
              </a:spcAft>
              <a:buSzPts val="2176"/>
              <a:buNone/>
            </a:pPr>
            <a:endParaRPr dirty="0"/>
          </a:p>
          <a:p>
            <a:pPr marL="274320" lvl="0" indent="-192024" algn="l" rtl="0">
              <a:spcBef>
                <a:spcPts val="300"/>
              </a:spcBef>
              <a:spcAft>
                <a:spcPts val="0"/>
              </a:spcAft>
              <a:buSzPts val="2176"/>
              <a:buFont typeface="Arial"/>
              <a:buChar char="•"/>
            </a:pPr>
            <a:r>
              <a:rPr lang="en-US" dirty="0"/>
              <a:t>You can also use Google or Bing image searches to find images that are </a:t>
            </a:r>
            <a:r>
              <a:rPr lang="en-US" u="sng" dirty="0">
                <a:solidFill>
                  <a:schemeClr val="hlink"/>
                </a:solidFill>
                <a:hlinkClick r:id="rId5"/>
              </a:rPr>
              <a:t>free to use</a:t>
            </a:r>
            <a:r>
              <a:rPr lang="en-US" dirty="0"/>
              <a:t>. </a:t>
            </a:r>
            <a:endParaRPr dirty="0"/>
          </a:p>
        </p:txBody>
      </p:sp>
    </p:spTree>
    <p:extLst>
      <p:ext uri="{BB962C8B-B14F-4D97-AF65-F5344CB8AC3E}">
        <p14:creationId xmlns:p14="http://schemas.microsoft.com/office/powerpoint/2010/main" val="121456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85770"/>
            <a:ext cx="8229599" cy="5397592"/>
          </a:xfrm>
        </p:spPr>
        <p:txBody>
          <a:bodyPr>
            <a:normAutofit/>
          </a:bodyPr>
          <a:lstStyle/>
          <a:p>
            <a:pPr>
              <a:buSzPct val="42000"/>
              <a:buFont typeface="Arial" panose="020B0604020202020204" pitchFamily="34" charset="0"/>
              <a:buChar char="•"/>
            </a:pPr>
            <a:endParaRPr lang="en-US" sz="3600" dirty="0"/>
          </a:p>
          <a:p>
            <a:pPr>
              <a:buSzPct val="42000"/>
              <a:buFont typeface="Arial" panose="020B0604020202020204" pitchFamily="34" charset="0"/>
              <a:buChar char="•"/>
            </a:pPr>
            <a:r>
              <a:rPr lang="en-US" sz="3600" dirty="0"/>
              <a:t>These are guidelines which will help you create an effective presentation, especially if you choose to use slides</a:t>
            </a:r>
          </a:p>
          <a:p>
            <a:pPr>
              <a:buSzPct val="42000"/>
              <a:buFont typeface="Arial" panose="020B0604020202020204" pitchFamily="34" charset="0"/>
              <a:buChar char="•"/>
            </a:pPr>
            <a:r>
              <a:rPr lang="en-US" sz="3600" dirty="0"/>
              <a:t>They will assist you to make your presentation impactful, precise &amp; clear </a:t>
            </a:r>
          </a:p>
          <a:p>
            <a:pPr>
              <a:buSzPct val="42000"/>
              <a:buFont typeface="Arial" panose="020B0604020202020204" pitchFamily="34" charset="0"/>
              <a:buChar char="•"/>
            </a:pPr>
            <a:r>
              <a:rPr lang="en-US" sz="3600" dirty="0"/>
              <a:t>They will help your audience be engaged &amp; follow the lecture closely</a:t>
            </a:r>
          </a:p>
        </p:txBody>
      </p:sp>
      <p:sp>
        <p:nvSpPr>
          <p:cNvPr id="3" name="Title 2"/>
          <p:cNvSpPr>
            <a:spLocks noGrp="1"/>
          </p:cNvSpPr>
          <p:nvPr>
            <p:ph type="title"/>
          </p:nvPr>
        </p:nvSpPr>
        <p:spPr>
          <a:noFill/>
        </p:spPr>
        <p:txBody>
          <a:bodyPr>
            <a:normAutofit fontScale="90000"/>
          </a:bodyPr>
          <a:lstStyle/>
          <a:p>
            <a:pPr algn="ctr"/>
            <a:r>
              <a:rPr lang="en-US" dirty="0">
                <a:solidFill>
                  <a:srgbClr val="FF0000"/>
                </a:solidFill>
              </a:rPr>
              <a:t>Introduction - III</a:t>
            </a:r>
          </a:p>
        </p:txBody>
      </p:sp>
    </p:spTree>
    <p:extLst>
      <p:ext uri="{BB962C8B-B14F-4D97-AF65-F5344CB8AC3E}">
        <p14:creationId xmlns:p14="http://schemas.microsoft.com/office/powerpoint/2010/main" val="2339437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5EB6-53E2-1044-84AF-5538BD4235D8}"/>
              </a:ext>
            </a:extLst>
          </p:cNvPr>
          <p:cNvSpPr>
            <a:spLocks noGrp="1"/>
          </p:cNvSpPr>
          <p:nvPr>
            <p:ph type="title"/>
          </p:nvPr>
        </p:nvSpPr>
        <p:spPr>
          <a:xfrm>
            <a:off x="457200" y="274639"/>
            <a:ext cx="8229600" cy="633276"/>
          </a:xfrm>
        </p:spPr>
        <p:txBody>
          <a:bodyPr>
            <a:normAutofit fontScale="90000"/>
          </a:bodyPr>
          <a:lstStyle/>
          <a:p>
            <a:r>
              <a:rPr lang="en-US" dirty="0">
                <a:solidFill>
                  <a:srgbClr val="FF0000"/>
                </a:solidFill>
              </a:rPr>
              <a:t>Zoom Technology - I</a:t>
            </a:r>
          </a:p>
        </p:txBody>
      </p:sp>
      <p:sp>
        <p:nvSpPr>
          <p:cNvPr id="3" name="Content Placeholder 2">
            <a:extLst>
              <a:ext uri="{FF2B5EF4-FFF2-40B4-BE49-F238E27FC236}">
                <a16:creationId xmlns:a16="http://schemas.microsoft.com/office/drawing/2014/main" id="{C64D393E-1E1D-8941-B44C-CE3208C14F07}"/>
              </a:ext>
            </a:extLst>
          </p:cNvPr>
          <p:cNvSpPr>
            <a:spLocks noGrp="1"/>
          </p:cNvSpPr>
          <p:nvPr>
            <p:ph idx="1"/>
          </p:nvPr>
        </p:nvSpPr>
        <p:spPr>
          <a:xfrm>
            <a:off x="457200" y="1121924"/>
            <a:ext cx="8229600" cy="5004240"/>
          </a:xfrm>
        </p:spPr>
        <p:txBody>
          <a:bodyPr>
            <a:normAutofit fontScale="92500" lnSpcReduction="20000"/>
          </a:bodyPr>
          <a:lstStyle/>
          <a:p>
            <a:pPr lvl="1">
              <a:buFont typeface="Arial" panose="020B0604020202020204" pitchFamily="34" charset="0"/>
              <a:buChar char="•"/>
            </a:pPr>
            <a:endParaRPr lang="en-US" dirty="0"/>
          </a:p>
          <a:p>
            <a:pPr marL="457200" lvl="1" indent="0">
              <a:buNone/>
            </a:pPr>
            <a:endParaRPr lang="en-US" dirty="0"/>
          </a:p>
          <a:p>
            <a:pPr marL="457200" lvl="1" indent="0">
              <a:buNone/>
            </a:pPr>
            <a:endParaRPr lang="en-US" dirty="0"/>
          </a:p>
          <a:p>
            <a:pPr lvl="1">
              <a:buFont typeface="Arial" panose="020B0604020202020204" pitchFamily="34" charset="0"/>
              <a:buChar char="•"/>
            </a:pPr>
            <a:r>
              <a:rPr lang="en-US" sz="5100" dirty="0"/>
              <a:t>For help with Zoom, visit:</a:t>
            </a:r>
          </a:p>
          <a:p>
            <a:pPr marL="1314450" lvl="3" indent="0">
              <a:buNone/>
            </a:pPr>
            <a:r>
              <a:rPr lang="en-US" sz="5100" u="sng" dirty="0">
                <a:solidFill>
                  <a:srgbClr val="0432FF"/>
                </a:solidFill>
              </a:rPr>
              <a:t>support.zoom.us</a:t>
            </a:r>
          </a:p>
          <a:p>
            <a:pPr marL="1314450" lvl="3" indent="0">
              <a:buNone/>
            </a:pPr>
            <a:endParaRPr lang="en-US" sz="5100" u="sng" dirty="0">
              <a:solidFill>
                <a:srgbClr val="0432FF"/>
              </a:solidFill>
            </a:endParaRPr>
          </a:p>
          <a:p>
            <a:pPr marL="1143000" lvl="1" indent="-685800">
              <a:buFont typeface="Arial" panose="020B0604020202020204" pitchFamily="34" charset="0"/>
              <a:buChar char="•"/>
            </a:pPr>
            <a:r>
              <a:rPr lang="en-US" sz="5900" dirty="0"/>
              <a:t>For any other questions, ask Google !</a:t>
            </a:r>
          </a:p>
          <a:p>
            <a:pPr marL="457200" lvl="1" indent="0">
              <a:buNone/>
            </a:pPr>
            <a:endParaRPr lang="en-US" dirty="0"/>
          </a:p>
          <a:p>
            <a:pPr lvl="1">
              <a:buFont typeface="Wingdings" pitchFamily="2" charset="2"/>
              <a:buChar char="§"/>
            </a:pPr>
            <a:endParaRPr lang="en-US" dirty="0"/>
          </a:p>
        </p:txBody>
      </p:sp>
    </p:spTree>
    <p:extLst>
      <p:ext uri="{BB962C8B-B14F-4D97-AF65-F5344CB8AC3E}">
        <p14:creationId xmlns:p14="http://schemas.microsoft.com/office/powerpoint/2010/main" val="1206813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5EB6-53E2-1044-84AF-5538BD4235D8}"/>
              </a:ext>
            </a:extLst>
          </p:cNvPr>
          <p:cNvSpPr>
            <a:spLocks noGrp="1"/>
          </p:cNvSpPr>
          <p:nvPr>
            <p:ph type="title"/>
          </p:nvPr>
        </p:nvSpPr>
        <p:spPr>
          <a:xfrm>
            <a:off x="457200" y="274639"/>
            <a:ext cx="8229600" cy="633276"/>
          </a:xfrm>
        </p:spPr>
        <p:txBody>
          <a:bodyPr>
            <a:normAutofit fontScale="90000"/>
          </a:bodyPr>
          <a:lstStyle/>
          <a:p>
            <a:r>
              <a:rPr lang="en-US" dirty="0">
                <a:solidFill>
                  <a:srgbClr val="FF0000"/>
                </a:solidFill>
              </a:rPr>
              <a:t>Zoom Technology - II</a:t>
            </a:r>
          </a:p>
        </p:txBody>
      </p:sp>
      <p:sp>
        <p:nvSpPr>
          <p:cNvPr id="3" name="Content Placeholder 2">
            <a:extLst>
              <a:ext uri="{FF2B5EF4-FFF2-40B4-BE49-F238E27FC236}">
                <a16:creationId xmlns:a16="http://schemas.microsoft.com/office/drawing/2014/main" id="{C64D393E-1E1D-8941-B44C-CE3208C14F07}"/>
              </a:ext>
            </a:extLst>
          </p:cNvPr>
          <p:cNvSpPr>
            <a:spLocks noGrp="1"/>
          </p:cNvSpPr>
          <p:nvPr>
            <p:ph idx="1"/>
          </p:nvPr>
        </p:nvSpPr>
        <p:spPr>
          <a:xfrm>
            <a:off x="457200" y="1121924"/>
            <a:ext cx="8229600" cy="5004240"/>
          </a:xfrm>
        </p:spPr>
        <p:txBody>
          <a:bodyPr>
            <a:normAutofit fontScale="70000" lnSpcReduction="20000"/>
          </a:bodyPr>
          <a:lstStyle/>
          <a:p>
            <a:pPr marL="0" indent="0">
              <a:buNone/>
            </a:pPr>
            <a:r>
              <a:rPr lang="en-US" sz="4000" dirty="0"/>
              <a:t>Please familiarize yourself with the following resources:  </a:t>
            </a:r>
          </a:p>
          <a:p>
            <a:pPr marL="0" indent="0">
              <a:buNone/>
            </a:pPr>
            <a:endParaRPr lang="en-US" dirty="0"/>
          </a:p>
          <a:p>
            <a:r>
              <a:rPr lang="en-US" sz="3400" dirty="0"/>
              <a:t>Zoom Website</a:t>
            </a:r>
          </a:p>
          <a:p>
            <a:pPr marL="457200" lvl="1" indent="0">
              <a:buNone/>
            </a:pPr>
            <a:r>
              <a:rPr lang="en-US" u="sng" dirty="0">
                <a:solidFill>
                  <a:srgbClr val="0432FF"/>
                </a:solidFill>
              </a:rPr>
              <a:t>zoom. us</a:t>
            </a:r>
          </a:p>
          <a:p>
            <a:pPr marL="457200" lvl="1" indent="0">
              <a:buNone/>
            </a:pPr>
            <a:endParaRPr lang="en-US" dirty="0">
              <a:solidFill>
                <a:srgbClr val="0432FF"/>
              </a:solidFill>
            </a:endParaRPr>
          </a:p>
          <a:p>
            <a:pPr>
              <a:buFont typeface="Arial" panose="020B0604020202020204" pitchFamily="34" charset="0"/>
              <a:buChar char="•"/>
            </a:pPr>
            <a:r>
              <a:rPr lang="en-US" sz="3400" dirty="0"/>
              <a:t>Zoom at Assumption University</a:t>
            </a:r>
          </a:p>
          <a:p>
            <a:pPr marL="400050" lvl="1" indent="0">
              <a:buNone/>
            </a:pPr>
            <a:r>
              <a:rPr lang="en-US" dirty="0">
                <a:solidFill>
                  <a:srgbClr val="0432FF"/>
                </a:solidFill>
                <a:hlinkClick r:id="rId2">
                  <a:extLst>
                    <a:ext uri="{A12FA001-AC4F-418D-AE19-62706E023703}">
                      <ahyp:hlinkClr xmlns:ahyp="http://schemas.microsoft.com/office/drawing/2018/hyperlinkcolor" val="tx"/>
                    </a:ext>
                  </a:extLst>
                </a:hlinkClick>
              </a:rPr>
              <a:t>https://assumptionwise.org/using-Zoom</a:t>
            </a:r>
            <a:endParaRPr lang="en-US" dirty="0">
              <a:solidFill>
                <a:srgbClr val="0432FF"/>
              </a:solidFill>
            </a:endParaRPr>
          </a:p>
          <a:p>
            <a:endParaRPr lang="en-US" dirty="0">
              <a:solidFill>
                <a:srgbClr val="0432FF"/>
              </a:solidFill>
            </a:endParaRPr>
          </a:p>
          <a:p>
            <a:r>
              <a:rPr lang="en-US" sz="3400" dirty="0"/>
              <a:t>Etiquette with Zoom</a:t>
            </a:r>
          </a:p>
          <a:p>
            <a:pPr marL="457200" lvl="1" indent="0">
              <a:buNone/>
            </a:pPr>
            <a:r>
              <a:rPr lang="en-US" sz="2400" u="sng" dirty="0">
                <a:solidFill>
                  <a:srgbClr val="0432FF"/>
                </a:solidFill>
              </a:rPr>
              <a:t>https://</a:t>
            </a:r>
            <a:r>
              <a:rPr lang="en-US" sz="2400" u="sng" dirty="0">
                <a:solidFill>
                  <a:srgbClr val="0432FF"/>
                </a:solidFill>
                <a:hlinkClick r:id="rId3">
                  <a:extLst>
                    <a:ext uri="{A12FA001-AC4F-418D-AE19-62706E023703}">
                      <ahyp:hlinkClr xmlns:ahyp="http://schemas.microsoft.com/office/drawing/2018/hyperlinkcolor" val="tx"/>
                    </a:ext>
                  </a:extLst>
                </a:hlinkClick>
              </a:rPr>
              <a:t>www.nytimes.com/2020/04/07/style/tom-ford-video-chat-tips.html?referringSource=articleShare</a:t>
            </a:r>
            <a:endParaRPr lang="en-US" dirty="0">
              <a:solidFill>
                <a:srgbClr val="0432FF"/>
              </a:solidFill>
            </a:endParaRPr>
          </a:p>
          <a:p>
            <a:endParaRPr lang="en-US" dirty="0">
              <a:solidFill>
                <a:srgbClr val="0432FF"/>
              </a:solidFill>
            </a:endParaRPr>
          </a:p>
          <a:p>
            <a:r>
              <a:rPr lang="en-US" sz="3400" dirty="0"/>
              <a:t>Security with Zoom</a:t>
            </a:r>
          </a:p>
          <a:p>
            <a:pPr marL="400050" lvl="1" indent="0">
              <a:buNone/>
            </a:pPr>
            <a:r>
              <a:rPr lang="en-US" sz="2400" u="sng" dirty="0">
                <a:solidFill>
                  <a:srgbClr val="0432FF"/>
                </a:solidFill>
              </a:rPr>
              <a:t>https://</a:t>
            </a:r>
            <a:r>
              <a:rPr lang="en-US" sz="2400" u="sng" dirty="0">
                <a:solidFill>
                  <a:srgbClr val="0432FF"/>
                </a:solidFill>
                <a:hlinkClick r:id="rId4">
                  <a:extLst>
                    <a:ext uri="{A12FA001-AC4F-418D-AE19-62706E023703}">
                      <ahyp:hlinkClr xmlns:ahyp="http://schemas.microsoft.com/office/drawing/2018/hyperlinkcolor" val="tx"/>
                    </a:ext>
                  </a:extLst>
                </a:hlinkClick>
              </a:rPr>
              <a:t>www.nytimes.com/2020/04/07/style/zoom-security-tips.html?referringSource=articleShare</a:t>
            </a:r>
            <a:endParaRPr lang="en-US" sz="2400" dirty="0">
              <a:solidFill>
                <a:srgbClr val="0432FF"/>
              </a:solidFill>
            </a:endParaRPr>
          </a:p>
          <a:p>
            <a:pPr marL="0" indent="0">
              <a:buNone/>
            </a:pPr>
            <a:endParaRPr lang="en-US" sz="2400" dirty="0">
              <a:solidFill>
                <a:srgbClr val="0432FF"/>
              </a:solidFill>
            </a:endParaRPr>
          </a:p>
          <a:p>
            <a:pPr lvl="1">
              <a:buFont typeface="Wingdings" pitchFamily="2" charset="2"/>
              <a:buChar char="§"/>
            </a:pPr>
            <a:endParaRPr lang="en-US" dirty="0"/>
          </a:p>
          <a:p>
            <a:pPr lvl="1">
              <a:buFont typeface="Wingdings" pitchFamily="2" charset="2"/>
              <a:buChar char="§"/>
            </a:pPr>
            <a:endParaRPr lang="en-US" dirty="0"/>
          </a:p>
        </p:txBody>
      </p:sp>
    </p:spTree>
    <p:extLst>
      <p:ext uri="{BB962C8B-B14F-4D97-AF65-F5344CB8AC3E}">
        <p14:creationId xmlns:p14="http://schemas.microsoft.com/office/powerpoint/2010/main" val="377176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0359-6B7C-2C4F-B184-EA22E03C6DB9}"/>
              </a:ext>
            </a:extLst>
          </p:cNvPr>
          <p:cNvSpPr>
            <a:spLocks noGrp="1"/>
          </p:cNvSpPr>
          <p:nvPr>
            <p:ph type="title"/>
          </p:nvPr>
        </p:nvSpPr>
        <p:spPr/>
        <p:txBody>
          <a:bodyPr/>
          <a:lstStyle/>
          <a:p>
            <a:r>
              <a:rPr lang="en-US" dirty="0">
                <a:solidFill>
                  <a:srgbClr val="FF0000"/>
                </a:solidFill>
              </a:rPr>
              <a:t>Contact</a:t>
            </a:r>
          </a:p>
        </p:txBody>
      </p:sp>
      <p:sp>
        <p:nvSpPr>
          <p:cNvPr id="3" name="Content Placeholder 2">
            <a:extLst>
              <a:ext uri="{FF2B5EF4-FFF2-40B4-BE49-F238E27FC236}">
                <a16:creationId xmlns:a16="http://schemas.microsoft.com/office/drawing/2014/main" id="{A543E778-A438-7E43-A1CC-E25217C3EAD9}"/>
              </a:ext>
            </a:extLst>
          </p:cNvPr>
          <p:cNvSpPr>
            <a:spLocks noGrp="1"/>
          </p:cNvSpPr>
          <p:nvPr>
            <p:ph idx="1"/>
          </p:nvPr>
        </p:nvSpPr>
        <p:spPr/>
        <p:txBody>
          <a:bodyPr/>
          <a:lstStyle/>
          <a:p>
            <a:pPr marL="0" indent="0">
              <a:buNone/>
            </a:pPr>
            <a:r>
              <a:rPr lang="en-US" dirty="0"/>
              <a:t>For materials that need to be sent to the attendees, or if you have any questions, please contact:</a:t>
            </a:r>
          </a:p>
          <a:p>
            <a:pPr lvl="1">
              <a:buFont typeface="Arial" panose="020B0604020202020204" pitchFamily="34" charset="0"/>
              <a:buChar char="•"/>
            </a:pPr>
            <a:r>
              <a:rPr lang="en-US" dirty="0"/>
              <a:t>Jill Lagana, WISE Office Manager</a:t>
            </a:r>
          </a:p>
          <a:p>
            <a:pPr marL="1200150" lvl="2" indent="-342900">
              <a:buFont typeface="Wingdings" pitchFamily="2" charset="2"/>
              <a:buChar char="§"/>
            </a:pPr>
            <a:r>
              <a:rPr lang="en-US" dirty="0"/>
              <a:t>Phone: (508) 767-7513</a:t>
            </a:r>
          </a:p>
          <a:p>
            <a:pPr marL="1200150" lvl="2" indent="-342900">
              <a:buFont typeface="Wingdings" pitchFamily="2" charset="2"/>
              <a:buChar char="§"/>
            </a:pPr>
            <a:r>
              <a:rPr lang="en-US" dirty="0"/>
              <a:t>Email: </a:t>
            </a:r>
            <a:r>
              <a:rPr lang="en-US" u="sng" dirty="0" err="1">
                <a:solidFill>
                  <a:srgbClr val="0432FF"/>
                </a:solidFill>
              </a:rPr>
              <a:t>jd.lagana@assumption.edu</a:t>
            </a:r>
            <a:endParaRPr lang="en-US" u="sng" dirty="0">
              <a:solidFill>
                <a:srgbClr val="0432FF"/>
              </a:solidFill>
            </a:endParaRPr>
          </a:p>
          <a:p>
            <a:pPr lvl="1">
              <a:buFont typeface="Arial" panose="020B0604020202020204" pitchFamily="34" charset="0"/>
              <a:buChar char="•"/>
            </a:pPr>
            <a:r>
              <a:rPr lang="en-US" dirty="0"/>
              <a:t>Monica Gow, WISE Director</a:t>
            </a:r>
          </a:p>
          <a:p>
            <a:pPr lvl="2">
              <a:buFont typeface="Wingdings" pitchFamily="2" charset="2"/>
              <a:buChar char="§"/>
            </a:pPr>
            <a:r>
              <a:rPr lang="en-US" dirty="0"/>
              <a:t>Phone: (508) 259-1100</a:t>
            </a:r>
          </a:p>
          <a:p>
            <a:pPr lvl="2">
              <a:buFont typeface="Wingdings" pitchFamily="2" charset="2"/>
              <a:buChar char="§"/>
            </a:pPr>
            <a:r>
              <a:rPr lang="en-US" dirty="0"/>
              <a:t>Email: </a:t>
            </a:r>
            <a:r>
              <a:rPr lang="en-US" dirty="0">
                <a:hlinkClick r:id="rId2"/>
              </a:rPr>
              <a:t>mlgow@assumption.edu</a:t>
            </a:r>
            <a:r>
              <a:rPr lang="en-US" dirty="0"/>
              <a:t> </a:t>
            </a:r>
          </a:p>
          <a:p>
            <a:pPr lvl="1"/>
            <a:endParaRPr lang="en-US" dirty="0"/>
          </a:p>
        </p:txBody>
      </p:sp>
    </p:spTree>
    <p:extLst>
      <p:ext uri="{BB962C8B-B14F-4D97-AF65-F5344CB8AC3E}">
        <p14:creationId xmlns:p14="http://schemas.microsoft.com/office/powerpoint/2010/main" val="654778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608D-C9AB-5441-A70A-FC8724225770}"/>
              </a:ext>
            </a:extLst>
          </p:cNvPr>
          <p:cNvSpPr>
            <a:spLocks noGrp="1"/>
          </p:cNvSpPr>
          <p:nvPr>
            <p:ph type="title"/>
          </p:nvPr>
        </p:nvSpPr>
        <p:spPr>
          <a:xfrm>
            <a:off x="457200" y="274639"/>
            <a:ext cx="8229600" cy="6102564"/>
          </a:xfrm>
        </p:spPr>
        <p:txBody>
          <a:bodyPr/>
          <a:lstStyle/>
          <a:p>
            <a:r>
              <a:rPr lang="en-US" dirty="0"/>
              <a:t>Questions</a:t>
            </a:r>
          </a:p>
        </p:txBody>
      </p:sp>
    </p:spTree>
    <p:extLst>
      <p:ext uri="{BB962C8B-B14F-4D97-AF65-F5344CB8AC3E}">
        <p14:creationId xmlns:p14="http://schemas.microsoft.com/office/powerpoint/2010/main" val="557867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E250E-2123-3A42-9746-D2F06FAA20D4}"/>
              </a:ext>
            </a:extLst>
          </p:cNvPr>
          <p:cNvSpPr>
            <a:spLocks noGrp="1"/>
          </p:cNvSpPr>
          <p:nvPr>
            <p:ph type="title"/>
          </p:nvPr>
        </p:nvSpPr>
        <p:spPr>
          <a:xfrm>
            <a:off x="457200" y="274638"/>
            <a:ext cx="8229600" cy="6291343"/>
          </a:xfrm>
        </p:spPr>
        <p:txBody>
          <a:bodyPr/>
          <a:lstStyle/>
          <a:p>
            <a:r>
              <a:rPr lang="en-US" dirty="0"/>
              <a:t>Thank you!</a:t>
            </a:r>
          </a:p>
        </p:txBody>
      </p:sp>
    </p:spTree>
    <p:extLst>
      <p:ext uri="{BB962C8B-B14F-4D97-AF65-F5344CB8AC3E}">
        <p14:creationId xmlns:p14="http://schemas.microsoft.com/office/powerpoint/2010/main" val="405794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85770"/>
            <a:ext cx="8229599" cy="5397592"/>
          </a:xfrm>
        </p:spPr>
        <p:txBody>
          <a:bodyPr>
            <a:normAutofit/>
          </a:bodyPr>
          <a:lstStyle/>
          <a:p>
            <a:pPr>
              <a:buSzPct val="42000"/>
              <a:buFont typeface="Arial" panose="020B0604020202020204" pitchFamily="34" charset="0"/>
              <a:buChar char="•"/>
            </a:pPr>
            <a:r>
              <a:rPr lang="en-US" dirty="0"/>
              <a:t>There are some special features to remember when you are making a virtual presentation using ‘Zoom’; these will be detailed in the pages that follow</a:t>
            </a:r>
          </a:p>
          <a:p>
            <a:pPr>
              <a:buSzPct val="42000"/>
              <a:buFont typeface="Arial" panose="020B0604020202020204" pitchFamily="34" charset="0"/>
              <a:buChar char="•"/>
            </a:pPr>
            <a:r>
              <a:rPr lang="en-US" dirty="0"/>
              <a:t>The basic rules in creating slides are the same, whether you are using Zoom or making a presentation in a Lecture Hall</a:t>
            </a:r>
          </a:p>
          <a:p>
            <a:pPr>
              <a:buSzPct val="42000"/>
              <a:buFont typeface="Arial" panose="020B0604020202020204" pitchFamily="34" charset="0"/>
              <a:buChar char="•"/>
            </a:pPr>
            <a:r>
              <a:rPr lang="en-US" dirty="0"/>
              <a:t>If you choose not to use slides, depending on your subject and style, that too, is fine</a:t>
            </a:r>
          </a:p>
          <a:p>
            <a:pPr>
              <a:buSzPct val="42000"/>
              <a:buFont typeface="Arial" panose="020B0604020202020204" pitchFamily="34" charset="0"/>
              <a:buChar char="•"/>
            </a:pPr>
            <a:endParaRPr lang="en-US" sz="3200" dirty="0"/>
          </a:p>
        </p:txBody>
      </p:sp>
      <p:sp>
        <p:nvSpPr>
          <p:cNvPr id="3" name="Title 2"/>
          <p:cNvSpPr>
            <a:spLocks noGrp="1"/>
          </p:cNvSpPr>
          <p:nvPr>
            <p:ph type="title"/>
          </p:nvPr>
        </p:nvSpPr>
        <p:spPr>
          <a:noFill/>
        </p:spPr>
        <p:txBody>
          <a:bodyPr>
            <a:normAutofit fontScale="90000"/>
          </a:bodyPr>
          <a:lstStyle/>
          <a:p>
            <a:pPr algn="ctr"/>
            <a:r>
              <a:rPr lang="en-US" dirty="0">
                <a:solidFill>
                  <a:srgbClr val="FF0000"/>
                </a:solidFill>
              </a:rPr>
              <a:t>Introduction - IV</a:t>
            </a:r>
          </a:p>
        </p:txBody>
      </p:sp>
    </p:spTree>
    <p:extLst>
      <p:ext uri="{BB962C8B-B14F-4D97-AF65-F5344CB8AC3E}">
        <p14:creationId xmlns:p14="http://schemas.microsoft.com/office/powerpoint/2010/main" val="267745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ctrTitle"/>
          </p:nvPr>
        </p:nvSpPr>
        <p:spPr>
          <a:xfrm>
            <a:off x="380999" y="323835"/>
            <a:ext cx="8387939" cy="519773"/>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4400"/>
              <a:buFont typeface="Century Gothic"/>
              <a:buNone/>
            </a:pPr>
            <a:r>
              <a:rPr lang="en-US" b="0" dirty="0">
                <a:solidFill>
                  <a:srgbClr val="FF0000"/>
                </a:solidFill>
              </a:rPr>
              <a:t>Table of Contents</a:t>
            </a:r>
            <a:endParaRPr b="0" dirty="0">
              <a:solidFill>
                <a:srgbClr val="FF0000"/>
              </a:solidFill>
            </a:endParaRPr>
          </a:p>
        </p:txBody>
      </p:sp>
      <p:sp>
        <p:nvSpPr>
          <p:cNvPr id="97" name="Google Shape;97;p16"/>
          <p:cNvSpPr txBox="1">
            <a:spLocks noGrp="1"/>
          </p:cNvSpPr>
          <p:nvPr>
            <p:ph type="body" idx="1"/>
          </p:nvPr>
        </p:nvSpPr>
        <p:spPr>
          <a:xfrm>
            <a:off x="381000" y="996991"/>
            <a:ext cx="8387939" cy="5421507"/>
          </a:xfrm>
          <a:prstGeom prst="rect">
            <a:avLst/>
          </a:prstGeom>
          <a:noFill/>
          <a:ln>
            <a:noFill/>
          </a:ln>
        </p:spPr>
        <p:txBody>
          <a:bodyPr spcFirstLastPara="1" wrap="square" lIns="91425" tIns="45700" rIns="91425" bIns="45700" anchor="t" anchorCtr="0">
            <a:noAutofit/>
          </a:bodyPr>
          <a:lstStyle/>
          <a:p>
            <a:pPr marL="82296" indent="0">
              <a:spcBef>
                <a:spcPts val="0"/>
              </a:spcBef>
              <a:buNone/>
            </a:pPr>
            <a:endParaRPr lang="en-US" sz="2800" dirty="0"/>
          </a:p>
          <a:p>
            <a:pPr marL="274320" indent="-192024">
              <a:spcBef>
                <a:spcPts val="0"/>
              </a:spcBef>
            </a:pPr>
            <a:r>
              <a:rPr lang="en-US" sz="2800" dirty="0"/>
              <a:t>Virtual Teaching &amp; Learning</a:t>
            </a:r>
          </a:p>
          <a:p>
            <a:pPr marL="274320" indent="-192024"/>
            <a:r>
              <a:rPr lang="en-US" sz="2800" dirty="0"/>
              <a:t>Lighting</a:t>
            </a:r>
            <a:endParaRPr sz="2800" dirty="0"/>
          </a:p>
          <a:p>
            <a:pPr marL="274320" indent="-192024"/>
            <a:r>
              <a:rPr lang="en-US" sz="2800" dirty="0"/>
              <a:t>Font</a:t>
            </a:r>
            <a:endParaRPr sz="2800" dirty="0"/>
          </a:p>
          <a:p>
            <a:pPr marL="274320" indent="-192024"/>
            <a:r>
              <a:rPr lang="en-US" sz="2800" dirty="0"/>
              <a:t>Title &amp; Text</a:t>
            </a:r>
            <a:endParaRPr sz="2800" dirty="0"/>
          </a:p>
          <a:p>
            <a:pPr marL="274320" indent="-192024"/>
            <a:r>
              <a:rPr lang="en-US" sz="2800" dirty="0"/>
              <a:t>Color</a:t>
            </a:r>
            <a:endParaRPr sz="2800" dirty="0"/>
          </a:p>
          <a:p>
            <a:pPr marL="274320" indent="-192024"/>
            <a:r>
              <a:rPr lang="en-US" sz="2800" dirty="0"/>
              <a:t>Graphics, Photographs, Animations &amp; Music</a:t>
            </a:r>
          </a:p>
          <a:p>
            <a:pPr marL="274320" indent="-192024"/>
            <a:r>
              <a:rPr lang="en-US" sz="2800" dirty="0"/>
              <a:t>Presentations in Smaller Venues</a:t>
            </a:r>
          </a:p>
          <a:p>
            <a:pPr marL="274320" indent="-192024"/>
            <a:r>
              <a:rPr lang="en-US" sz="2800" dirty="0"/>
              <a:t>The Hearing Impaired</a:t>
            </a:r>
            <a:endParaRPr sz="2800" dirty="0"/>
          </a:p>
          <a:p>
            <a:pPr marL="274320" indent="-192024"/>
            <a:r>
              <a:rPr lang="en-US" sz="2800" dirty="0"/>
              <a:t>Resources</a:t>
            </a:r>
            <a:endParaRPr sz="2800" dirty="0"/>
          </a:p>
          <a:p>
            <a:pPr marL="274320" lvl="0" indent="-53847" algn="l" rtl="0">
              <a:spcBef>
                <a:spcPts val="300"/>
              </a:spcBef>
              <a:spcAft>
                <a:spcPts val="0"/>
              </a:spcAft>
              <a:buSzPts val="2176"/>
              <a:buFont typeface="Arial"/>
              <a:buNone/>
            </a:pPr>
            <a:endParaRPr dirty="0"/>
          </a:p>
          <a:p>
            <a:pPr marL="274320" lvl="0" indent="-53847" algn="l" rtl="0">
              <a:spcBef>
                <a:spcPts val="300"/>
              </a:spcBef>
              <a:spcAft>
                <a:spcPts val="0"/>
              </a:spcAft>
              <a:buSzPts val="2176"/>
              <a:buFont typeface="Arial"/>
              <a:buNone/>
            </a:pPr>
            <a:endParaRPr dirty="0"/>
          </a:p>
        </p:txBody>
      </p:sp>
    </p:spTree>
    <p:extLst>
      <p:ext uri="{BB962C8B-B14F-4D97-AF65-F5344CB8AC3E}">
        <p14:creationId xmlns:p14="http://schemas.microsoft.com/office/powerpoint/2010/main" val="97073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0567-28A2-AC47-A9DB-1C001AD06C47}"/>
              </a:ext>
            </a:extLst>
          </p:cNvPr>
          <p:cNvSpPr>
            <a:spLocks noGrp="1"/>
          </p:cNvSpPr>
          <p:nvPr>
            <p:ph type="title"/>
          </p:nvPr>
        </p:nvSpPr>
        <p:spPr/>
        <p:txBody>
          <a:bodyPr/>
          <a:lstStyle/>
          <a:p>
            <a:r>
              <a:rPr lang="en-US" dirty="0">
                <a:solidFill>
                  <a:srgbClr val="FF0000"/>
                </a:solidFill>
              </a:rPr>
              <a:t>After This Meeting</a:t>
            </a:r>
          </a:p>
        </p:txBody>
      </p:sp>
      <p:sp>
        <p:nvSpPr>
          <p:cNvPr id="3" name="Content Placeholder 2">
            <a:extLst>
              <a:ext uri="{FF2B5EF4-FFF2-40B4-BE49-F238E27FC236}">
                <a16:creationId xmlns:a16="http://schemas.microsoft.com/office/drawing/2014/main" id="{95E0C24D-CDF5-7B45-9E5C-44746EC7A604}"/>
              </a:ext>
            </a:extLst>
          </p:cNvPr>
          <p:cNvSpPr>
            <a:spLocks noGrp="1"/>
          </p:cNvSpPr>
          <p:nvPr>
            <p:ph idx="1"/>
          </p:nvPr>
        </p:nvSpPr>
        <p:spPr/>
        <p:txBody>
          <a:bodyPr>
            <a:normAutofit fontScale="92500"/>
          </a:bodyPr>
          <a:lstStyle/>
          <a:p>
            <a:endParaRPr lang="en-US" sz="3600" dirty="0"/>
          </a:p>
          <a:p>
            <a:r>
              <a:rPr lang="en-US" sz="3600" dirty="0"/>
              <a:t>These slides will be emailed to every Instructor</a:t>
            </a:r>
          </a:p>
          <a:p>
            <a:r>
              <a:rPr lang="en-US" sz="3600" dirty="0"/>
              <a:t>If you have any quest</a:t>
            </a:r>
            <a:r>
              <a:rPr lang="en-US" dirty="0"/>
              <a:t>ions, please email or call:</a:t>
            </a:r>
          </a:p>
          <a:p>
            <a:pPr lvl="3">
              <a:buFont typeface="Wingdings" pitchFamily="2" charset="2"/>
              <a:buChar char="§"/>
            </a:pPr>
            <a:r>
              <a:rPr lang="en-US" sz="3200" dirty="0"/>
              <a:t>Monica Gow</a:t>
            </a:r>
          </a:p>
          <a:p>
            <a:pPr lvl="3">
              <a:buFont typeface="Wingdings" pitchFamily="2" charset="2"/>
              <a:buChar char="§"/>
            </a:pPr>
            <a:r>
              <a:rPr lang="en-US" sz="3200" dirty="0"/>
              <a:t>Jill Lagana</a:t>
            </a:r>
          </a:p>
          <a:p>
            <a:pPr>
              <a:buFont typeface="Arial" panose="020B0604020202020204" pitchFamily="34" charset="0"/>
              <a:buChar char="•"/>
            </a:pPr>
            <a:r>
              <a:rPr lang="en-US" dirty="0"/>
              <a:t>(Contact information given at the end of this presentation)</a:t>
            </a:r>
          </a:p>
        </p:txBody>
      </p:sp>
    </p:spTree>
    <p:extLst>
      <p:ext uri="{BB962C8B-B14F-4D97-AF65-F5344CB8AC3E}">
        <p14:creationId xmlns:p14="http://schemas.microsoft.com/office/powerpoint/2010/main" val="410508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6D18D-810B-D24C-A4E5-835989C5B1A7}"/>
              </a:ext>
            </a:extLst>
          </p:cNvPr>
          <p:cNvSpPr>
            <a:spLocks noGrp="1"/>
          </p:cNvSpPr>
          <p:nvPr>
            <p:ph type="title"/>
          </p:nvPr>
        </p:nvSpPr>
        <p:spPr>
          <a:xfrm>
            <a:off x="457200" y="274639"/>
            <a:ext cx="8229600" cy="6102564"/>
          </a:xfrm>
        </p:spPr>
        <p:txBody>
          <a:bodyPr/>
          <a:lstStyle/>
          <a:p>
            <a:r>
              <a:rPr lang="en-US" dirty="0"/>
              <a:t>Virtual </a:t>
            </a:r>
            <a:br>
              <a:rPr lang="en-US" dirty="0"/>
            </a:br>
            <a:r>
              <a:rPr lang="en-US" dirty="0"/>
              <a:t>Teaching</a:t>
            </a:r>
            <a:br>
              <a:rPr lang="en-US" dirty="0"/>
            </a:br>
            <a:r>
              <a:rPr lang="en-US" dirty="0"/>
              <a:t> &amp;</a:t>
            </a:r>
            <a:br>
              <a:rPr lang="en-US" dirty="0"/>
            </a:br>
            <a:r>
              <a:rPr lang="en-US" dirty="0"/>
              <a:t> Learning</a:t>
            </a:r>
          </a:p>
        </p:txBody>
      </p:sp>
    </p:spTree>
    <p:extLst>
      <p:ext uri="{BB962C8B-B14F-4D97-AF65-F5344CB8AC3E}">
        <p14:creationId xmlns:p14="http://schemas.microsoft.com/office/powerpoint/2010/main" val="321513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1E7E3-600C-164E-A4E6-1362A3F60E35}"/>
              </a:ext>
            </a:extLst>
          </p:cNvPr>
          <p:cNvSpPr>
            <a:spLocks noGrp="1"/>
          </p:cNvSpPr>
          <p:nvPr>
            <p:ph type="title"/>
          </p:nvPr>
        </p:nvSpPr>
        <p:spPr/>
        <p:txBody>
          <a:bodyPr/>
          <a:lstStyle/>
          <a:p>
            <a:r>
              <a:rPr lang="en-US" dirty="0">
                <a:solidFill>
                  <a:srgbClr val="FF0000"/>
                </a:solidFill>
              </a:rPr>
              <a:t>Virtual Teaching &amp; Learning</a:t>
            </a:r>
          </a:p>
        </p:txBody>
      </p:sp>
      <p:sp>
        <p:nvSpPr>
          <p:cNvPr id="3" name="Content Placeholder 2">
            <a:extLst>
              <a:ext uri="{FF2B5EF4-FFF2-40B4-BE49-F238E27FC236}">
                <a16:creationId xmlns:a16="http://schemas.microsoft.com/office/drawing/2014/main" id="{E99539F5-5EAD-5A41-AB09-198A870F43BE}"/>
              </a:ext>
            </a:extLst>
          </p:cNvPr>
          <p:cNvSpPr>
            <a:spLocks noGrp="1"/>
          </p:cNvSpPr>
          <p:nvPr>
            <p:ph idx="1"/>
          </p:nvPr>
        </p:nvSpPr>
        <p:spPr/>
        <p:txBody>
          <a:bodyPr/>
          <a:lstStyle/>
          <a:p>
            <a:r>
              <a:rPr lang="en-US" dirty="0"/>
              <a:t>At </a:t>
            </a:r>
            <a:r>
              <a:rPr lang="en-US" b="1" dirty="0">
                <a:latin typeface="+mj-lt"/>
              </a:rPr>
              <a:t>WISE</a:t>
            </a:r>
            <a:r>
              <a:rPr lang="en-US" dirty="0"/>
              <a:t>, we utilize Zoom technology</a:t>
            </a:r>
          </a:p>
          <a:p>
            <a:r>
              <a:rPr lang="en-US" dirty="0"/>
              <a:t> Zoom provides videotelephony &amp; online chat services through a cloud-based peer-to-peer software platform </a:t>
            </a:r>
          </a:p>
          <a:p>
            <a:r>
              <a:rPr lang="en-US" dirty="0"/>
              <a:t>It is used for teleconferencing, telecommuting &amp; distance education </a:t>
            </a:r>
          </a:p>
          <a:p>
            <a:r>
              <a:rPr lang="en-US" dirty="0"/>
              <a:t>Zoom is very easy to use, both by the Instructors &amp; the WISE course attendees</a:t>
            </a:r>
          </a:p>
        </p:txBody>
      </p:sp>
    </p:spTree>
    <p:extLst>
      <p:ext uri="{BB962C8B-B14F-4D97-AF65-F5344CB8AC3E}">
        <p14:creationId xmlns:p14="http://schemas.microsoft.com/office/powerpoint/2010/main" val="2087737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9893</TotalTime>
  <Words>2575</Words>
  <Application>Microsoft Macintosh PowerPoint</Application>
  <PresentationFormat>On-screen Show (4:3)</PresentationFormat>
  <Paragraphs>309</Paragraphs>
  <Slides>44</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Century Gothic</vt:lpstr>
      <vt:lpstr>Courier New</vt:lpstr>
      <vt:lpstr>Noto Sans Symbols</vt:lpstr>
      <vt:lpstr>Verdana</vt:lpstr>
      <vt:lpstr>Wingdings</vt:lpstr>
      <vt:lpstr>Office Theme</vt:lpstr>
      <vt:lpstr> Guidelines  For Presentation By Instructors</vt:lpstr>
      <vt:lpstr>Introduction - I </vt:lpstr>
      <vt:lpstr>Introduction - II</vt:lpstr>
      <vt:lpstr>Introduction - III</vt:lpstr>
      <vt:lpstr>Introduction - IV</vt:lpstr>
      <vt:lpstr>Table of Contents</vt:lpstr>
      <vt:lpstr>After This Meeting</vt:lpstr>
      <vt:lpstr>Virtual  Teaching  &amp;  Learning</vt:lpstr>
      <vt:lpstr>Virtual Teaching &amp; Learning</vt:lpstr>
      <vt:lpstr>  Minimum Technology Requirements to Teach at WISE on Zoom  </vt:lpstr>
      <vt:lpstr>Jill Lagana, Office Manager OR Monica Gow, Director  will assist you in this important process</vt:lpstr>
      <vt:lpstr>The Host</vt:lpstr>
      <vt:lpstr>Using Zoom : The Class Assistant - I</vt:lpstr>
      <vt:lpstr>Using Zoom : The Class Assistant - II</vt:lpstr>
      <vt:lpstr> Class Rules Using Zoom - I</vt:lpstr>
      <vt:lpstr>Class Rules Using Zoom - II</vt:lpstr>
      <vt:lpstr>Using Zoom : The Instructor - I</vt:lpstr>
      <vt:lpstr>Using Zoom : The Instructor - II</vt:lpstr>
      <vt:lpstr>Using Zoom : The Instructor - III</vt:lpstr>
      <vt:lpstr>Using Zoom : The Instructor - IV</vt:lpstr>
      <vt:lpstr>Using Zoom : The Instructor - V</vt:lpstr>
      <vt:lpstr>The Presentation Slides</vt:lpstr>
      <vt:lpstr>Font</vt:lpstr>
      <vt:lpstr>Title &amp; Text - I</vt:lpstr>
      <vt:lpstr>Title &amp; Text - II</vt:lpstr>
      <vt:lpstr>Title &amp; Text - III</vt:lpstr>
      <vt:lpstr>Title &amp; Text - IV</vt:lpstr>
      <vt:lpstr>Color - I</vt:lpstr>
      <vt:lpstr>Color - II</vt:lpstr>
      <vt:lpstr> Color - III</vt:lpstr>
      <vt:lpstr>Colors : White Background</vt:lpstr>
      <vt:lpstr>Graphics, Photographs, Animations &amp; Music</vt:lpstr>
      <vt:lpstr>The Hearing Impaired </vt:lpstr>
      <vt:lpstr>The Future</vt:lpstr>
      <vt:lpstr>Contract</vt:lpstr>
      <vt:lpstr>Technology Resources </vt:lpstr>
      <vt:lpstr>PowerPoint References</vt:lpstr>
      <vt:lpstr>Other Presentation Products</vt:lpstr>
      <vt:lpstr>Free to Use Images </vt:lpstr>
      <vt:lpstr>Zoom Technology - I</vt:lpstr>
      <vt:lpstr>Zoom Technology - II</vt:lpstr>
      <vt:lpstr>Contact</vt:lpstr>
      <vt:lpstr>Questions</vt:lpstr>
      <vt:lpstr>Thank you!</vt:lpstr>
    </vt:vector>
  </TitlesOfParts>
  <Company>maini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WISE  Organizational Chart</dc:title>
  <dc:creator>Baltej   Maini</dc:creator>
  <cp:lastModifiedBy>Monica Gow</cp:lastModifiedBy>
  <cp:revision>270</cp:revision>
  <cp:lastPrinted>2021-01-13T13:26:18Z</cp:lastPrinted>
  <dcterms:created xsi:type="dcterms:W3CDTF">2019-07-16T14:50:57Z</dcterms:created>
  <dcterms:modified xsi:type="dcterms:W3CDTF">2021-01-18T21:05:03Z</dcterms:modified>
</cp:coreProperties>
</file>